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3"/>
  </p:sldMasterIdLst>
  <p:notesMasterIdLst>
    <p:notesMasterId r:id="rId34"/>
  </p:notesMasterIdLst>
  <p:sldIdLst>
    <p:sldId id="662" r:id="rId4"/>
    <p:sldId id="495" r:id="rId5"/>
    <p:sldId id="743" r:id="rId6"/>
    <p:sldId id="726" r:id="rId7"/>
    <p:sldId id="695" r:id="rId8"/>
    <p:sldId id="265" r:id="rId9"/>
    <p:sldId id="728" r:id="rId10"/>
    <p:sldId id="735" r:id="rId11"/>
    <p:sldId id="727" r:id="rId12"/>
    <p:sldId id="2998" r:id="rId13"/>
    <p:sldId id="754" r:id="rId14"/>
    <p:sldId id="755" r:id="rId15"/>
    <p:sldId id="731" r:id="rId16"/>
    <p:sldId id="271" r:id="rId17"/>
    <p:sldId id="634" r:id="rId18"/>
    <p:sldId id="3000" r:id="rId19"/>
    <p:sldId id="3002" r:id="rId20"/>
    <p:sldId id="2996" r:id="rId21"/>
    <p:sldId id="2997" r:id="rId22"/>
    <p:sldId id="3008" r:id="rId23"/>
    <p:sldId id="447" r:id="rId24"/>
    <p:sldId id="2986" r:id="rId25"/>
    <p:sldId id="3010" r:id="rId26"/>
    <p:sldId id="3003" r:id="rId27"/>
    <p:sldId id="549" r:id="rId28"/>
    <p:sldId id="446" r:id="rId29"/>
    <p:sldId id="732" r:id="rId30"/>
    <p:sldId id="753" r:id="rId31"/>
    <p:sldId id="733" r:id="rId32"/>
    <p:sldId id="3011" r:id="rId33"/>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53" autoAdjust="0"/>
    <p:restoredTop sz="96344" autoAdjust="0"/>
  </p:normalViewPr>
  <p:slideViewPr>
    <p:cSldViewPr snapToGrid="0" showGuides="1">
      <p:cViewPr varScale="1">
        <p:scale>
          <a:sx n="109" d="100"/>
          <a:sy n="109" d="100"/>
        </p:scale>
        <p:origin x="138" y="126"/>
      </p:cViewPr>
      <p:guideLst>
        <p:guide orient="horz" pos="2183"/>
        <p:guide pos="3840"/>
      </p:guideLst>
    </p:cSldViewPr>
  </p:slideViewPr>
  <p:notesTextViewPr>
    <p:cViewPr>
      <p:scale>
        <a:sx n="1" d="1"/>
        <a:sy n="1" d="1"/>
      </p:scale>
      <p:origin x="0" y="0"/>
    </p:cViewPr>
  </p:notesTextViewPr>
  <p:sorterViewPr>
    <p:cViewPr>
      <p:scale>
        <a:sx n="100" d="100"/>
        <a:sy n="100" d="100"/>
      </p:scale>
      <p:origin x="0" y="-83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2023/5/1</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25</a:t>
            </a:fld>
            <a:endParaRPr kumimoji="1" lang="ja-JP" altLang="en-US"/>
          </a:p>
        </p:txBody>
      </p:sp>
    </p:spTree>
    <p:extLst>
      <p:ext uri="{BB962C8B-B14F-4D97-AF65-F5344CB8AC3E}">
        <p14:creationId xmlns:p14="http://schemas.microsoft.com/office/powerpoint/2010/main" val="335165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26</a:t>
            </a:fld>
            <a:endParaRPr kumimoji="1" lang="ja-JP" altLang="en-US"/>
          </a:p>
        </p:txBody>
      </p:sp>
    </p:spTree>
    <p:extLst>
      <p:ext uri="{BB962C8B-B14F-4D97-AF65-F5344CB8AC3E}">
        <p14:creationId xmlns:p14="http://schemas.microsoft.com/office/powerpoint/2010/main" val="3662702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61033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72897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153694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0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850633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514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90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6222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73048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63509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1025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2023/5/1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212061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E84F85-D56B-440D-8980-0DC356F2C140}" type="datetimeFigureOut">
              <a:rPr kumimoji="1" lang="ja-JP" altLang="en-US" smtClean="0"/>
              <a:t>2023/5/1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720787066"/>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3.jpeg"/><Relationship Id="rId4" Type="http://schemas.openxmlformats.org/officeDocument/2006/relationships/image" Target="../media/image62.jpeg"/></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mitsui365.sharepoint.com/sites/02365/SitePages/=2022-ET-07.aspx" TargetMode="External"/><Relationship Id="rId13" Type="http://schemas.openxmlformats.org/officeDocument/2006/relationships/hyperlink" Target="https://mitsui365.sharepoint.com/sites/02365/SitePages/=2022-ET-12.aspx" TargetMode="External"/><Relationship Id="rId18" Type="http://schemas.openxmlformats.org/officeDocument/2006/relationships/image" Target="../media/image2.png"/><Relationship Id="rId3" Type="http://schemas.openxmlformats.org/officeDocument/2006/relationships/hyperlink" Target="https://mitsui365.sharepoint.com/sites/02365/SitePages/=2022-ET-02.aspx" TargetMode="External"/><Relationship Id="rId7" Type="http://schemas.openxmlformats.org/officeDocument/2006/relationships/hyperlink" Target="https://mitsui365.sharepoint.com/sites/02365/SitePages/=2022-ET-06.aspx" TargetMode="External"/><Relationship Id="rId12" Type="http://schemas.openxmlformats.org/officeDocument/2006/relationships/hyperlink" Target="https://mitsui365.sharepoint.com/sites/02365/SitePages/=2022-ET-11.aspx" TargetMode="External"/><Relationship Id="rId17" Type="http://schemas.openxmlformats.org/officeDocument/2006/relationships/hyperlink" Target="https://mitsui365.sharepoint.com/sites/02365/SitePages/=2022-ET-16.aspx" TargetMode="External"/><Relationship Id="rId2" Type="http://schemas.openxmlformats.org/officeDocument/2006/relationships/hyperlink" Target="https://mitsui365.sharepoint.com/sites/02365/SitePages/=2022-ET-01.aspx" TargetMode="External"/><Relationship Id="rId16" Type="http://schemas.openxmlformats.org/officeDocument/2006/relationships/hyperlink" Target="https://mitsui365.sharepoint.com/sites/02365/SitePages/=2022-ET-15.aspx" TargetMode="Externa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https://mitsui365.sharepoint.com/sites/02365/SitePages/=2022-ET-05.aspx" TargetMode="External"/><Relationship Id="rId11" Type="http://schemas.openxmlformats.org/officeDocument/2006/relationships/hyperlink" Target="https://mitsui365.sharepoint.com/sites/02365/SitePages/=2022-ET-10.aspx" TargetMode="External"/><Relationship Id="rId5" Type="http://schemas.openxmlformats.org/officeDocument/2006/relationships/hyperlink" Target="https://mitsui365.sharepoint.com/sites/02365/SitePages/=2022-ET-04.aspx" TargetMode="External"/><Relationship Id="rId15" Type="http://schemas.openxmlformats.org/officeDocument/2006/relationships/hyperlink" Target="https://mitsui365.sharepoint.com/sites/02365/SitePages/=2022-ET-14.aspx" TargetMode="External"/><Relationship Id="rId10" Type="http://schemas.openxmlformats.org/officeDocument/2006/relationships/hyperlink" Target="https://mitsui365.sharepoint.com/sites/02365/SitePages/=2022-ET-09.aspx" TargetMode="External"/><Relationship Id="rId19" Type="http://schemas.openxmlformats.org/officeDocument/2006/relationships/image" Target="../media/image3.png"/><Relationship Id="rId4" Type="http://schemas.openxmlformats.org/officeDocument/2006/relationships/hyperlink" Target="https://mitsui365.sharepoint.com/sites/02365/SitePages/=2022-ET-03.aspx" TargetMode="External"/><Relationship Id="rId9" Type="http://schemas.openxmlformats.org/officeDocument/2006/relationships/hyperlink" Target="https://mitsui365.sharepoint.com/sites/02365/SitePages/=2022-ET-08.aspx" TargetMode="External"/><Relationship Id="rId14" Type="http://schemas.openxmlformats.org/officeDocument/2006/relationships/hyperlink" Target="https://mitsui365.sharepoint.com/sites/02365/SitePages/=2022-ET-13.asp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3EBDD846-DF71-F756-7786-06ECFD70D103}"/>
              </a:ext>
            </a:extLst>
          </p:cNvPr>
          <p:cNvGrpSpPr/>
          <p:nvPr/>
        </p:nvGrpSpPr>
        <p:grpSpPr>
          <a:xfrm>
            <a:off x="-1528" y="0"/>
            <a:ext cx="12195531" cy="6858000"/>
            <a:chOff x="-1528" y="0"/>
            <a:chExt cx="12195531" cy="6858000"/>
          </a:xfrm>
        </p:grpSpPr>
        <p:pic>
          <p:nvPicPr>
            <p:cNvPr id="3" name="図 2">
              <a:extLst>
                <a:ext uri="{FF2B5EF4-FFF2-40B4-BE49-F238E27FC236}">
                  <a16:creationId xmlns:a16="http://schemas.microsoft.com/office/drawing/2014/main" id="{980814A6-018B-C4C6-DED1-3E75B37DA974}"/>
                </a:ext>
              </a:extLst>
            </p:cNvPr>
            <p:cNvPicPr>
              <a:picLocks noChangeAspect="1"/>
            </p:cNvPicPr>
            <p:nvPr/>
          </p:nvPicPr>
          <p:blipFill>
            <a:blip r:embed="rId2"/>
            <a:stretch>
              <a:fillRect/>
            </a:stretch>
          </p:blipFill>
          <p:spPr>
            <a:xfrm>
              <a:off x="-1528" y="0"/>
              <a:ext cx="12193527" cy="6858000"/>
            </a:xfrm>
            <a:prstGeom prst="rect">
              <a:avLst/>
            </a:prstGeom>
          </p:spPr>
        </p:pic>
        <p:sp>
          <p:nvSpPr>
            <p:cNvPr id="2" name="テキスト ボックス 1">
              <a:extLst>
                <a:ext uri="{FF2B5EF4-FFF2-40B4-BE49-F238E27FC236}">
                  <a16:creationId xmlns:a16="http://schemas.microsoft.com/office/drawing/2014/main" id="{9AE7B7C2-608A-4BB5-B04D-9629391ED57F}"/>
                </a:ext>
              </a:extLst>
            </p:cNvPr>
            <p:cNvSpPr txBox="1"/>
            <p:nvPr/>
          </p:nvSpPr>
          <p:spPr>
            <a:xfrm>
              <a:off x="5052" y="1996604"/>
              <a:ext cx="12188951" cy="3323987"/>
            </a:xfrm>
            <a:prstGeom prst="rect">
              <a:avLst/>
            </a:prstGeom>
            <a:noFill/>
            <a:ln>
              <a:noFill/>
            </a:ln>
            <a:effectLst>
              <a:outerShdw blurRad="225425" dist="50800" dir="5220000" algn="ctr">
                <a:srgbClr val="000000">
                  <a:alpha val="33000"/>
                </a:srgbClr>
              </a:outerShdw>
            </a:effectLst>
          </p:spPr>
          <p:txBody>
            <a:bodyPr wrap="square" rtlCol="0">
              <a:spAutoFit/>
            </a:bodyPr>
            <a:lstStyle/>
            <a:p>
              <a:pPr algn="ctr"/>
              <a:r>
                <a:rPr kumimoji="1" lang="ja-JP" altLang="en-US"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航空・宇宙</a:t>
              </a:r>
              <a:endParaRPr kumimoji="1" lang="en-US" altLang="ja-JP"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endParaRPr>
            </a:p>
            <a:p>
              <a:pPr algn="ctr"/>
              <a:endParaRPr kumimoji="1" lang="en-US" altLang="ja-JP" sz="2400" b="1"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lumMod val="95000"/>
                    </a:schemeClr>
                  </a:solidFill>
                  <a:latin typeface="UD デジタル 教科書体 NK-R" panose="02020400000000000000" pitchFamily="18" charset="-128"/>
                  <a:ea typeface="UD デジタル 教科書体 NK-R" panose="02020400000000000000" pitchFamily="18" charset="-128"/>
                </a:rPr>
                <a:t>～小型衛星、無人機、極超音速～</a:t>
              </a:r>
              <a:endParaRPr kumimoji="1" lang="ja-JP" altLang="en-US" sz="4000" dirty="0">
                <a:solidFill>
                  <a:schemeClr val="bg1">
                    <a:lumMod val="95000"/>
                  </a:schemeClr>
                </a:solidFill>
                <a:latin typeface="UD デジタル 教科書体 NK-R" panose="02020400000000000000" pitchFamily="18" charset="-128"/>
                <a:ea typeface="UD デジタル 教科書体 NK-R" panose="02020400000000000000" pitchFamily="18" charset="-128"/>
              </a:endParaRPr>
            </a:p>
          </p:txBody>
        </p:sp>
        <p:sp>
          <p:nvSpPr>
            <p:cNvPr id="4" name="フローチャート: 定義済み処理 3">
              <a:extLst>
                <a:ext uri="{FF2B5EF4-FFF2-40B4-BE49-F238E27FC236}">
                  <a16:creationId xmlns:a16="http://schemas.microsoft.com/office/drawing/2014/main" id="{744BB607-B257-95B2-72D1-B88C7331D6A6}"/>
                </a:ext>
              </a:extLst>
            </p:cNvPr>
            <p:cNvSpPr/>
            <p:nvPr/>
          </p:nvSpPr>
          <p:spPr>
            <a:xfrm rot="864044">
              <a:off x="10167458" y="672036"/>
              <a:ext cx="1599731" cy="569430"/>
            </a:xfrm>
            <a:prstGeom prst="flowChartPredefinedProcess">
              <a:avLst/>
            </a:prstGeom>
            <a:solidFill>
              <a:schemeClr val="bg1"/>
            </a:solidFill>
            <a:ln>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rgbClr val="C00000"/>
                  </a:solidFill>
                  <a:latin typeface="HGS創英角ﾎﾟｯﾌﾟ体" panose="040B0A00000000000000" pitchFamily="50" charset="-128"/>
                  <a:ea typeface="HGS創英角ﾎﾟｯﾌﾟ体" panose="040B0A00000000000000" pitchFamily="50" charset="-128"/>
                </a:rPr>
                <a:t>社外限</a:t>
              </a:r>
              <a:r>
                <a:rPr kumimoji="1" lang="ja-JP" altLang="en-US" sz="800" dirty="0">
                  <a:solidFill>
                    <a:srgbClr val="C00000"/>
                  </a:solidFill>
                  <a:latin typeface="HGS創英角ﾎﾟｯﾌﾟ体" panose="040B0A00000000000000" pitchFamily="50" charset="-128"/>
                  <a:ea typeface="HGS創英角ﾎﾟｯﾌﾟ体" panose="040B0A00000000000000" pitchFamily="50" charset="-128"/>
                </a:rPr>
                <a:t>？</a:t>
              </a:r>
              <a:endParaRPr kumimoji="1" lang="ja-JP" altLang="en-US" sz="2400" dirty="0">
                <a:solidFill>
                  <a:srgbClr val="C00000"/>
                </a:solidFill>
                <a:latin typeface="HGS創英角ﾎﾟｯﾌﾟ体" panose="040B0A00000000000000" pitchFamily="50" charset="-128"/>
                <a:ea typeface="HGS創英角ﾎﾟｯﾌﾟ体" panose="040B0A00000000000000" pitchFamily="50" charset="-128"/>
              </a:endParaRPr>
            </a:p>
          </p:txBody>
        </p:sp>
      </p:grpSp>
    </p:spTree>
    <p:extLst>
      <p:ext uri="{BB962C8B-B14F-4D97-AF65-F5344CB8AC3E}">
        <p14:creationId xmlns:p14="http://schemas.microsoft.com/office/powerpoint/2010/main" val="316302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ウクライナ紛争</a:t>
            </a:r>
          </a:p>
        </p:txBody>
      </p:sp>
      <p:pic>
        <p:nvPicPr>
          <p:cNvPr id="1026" name="Picture 2" descr="画像">
            <a:extLst>
              <a:ext uri="{FF2B5EF4-FFF2-40B4-BE49-F238E27FC236}">
                <a16:creationId xmlns:a16="http://schemas.microsoft.com/office/drawing/2014/main" id="{C5DB5E86-822C-4177-B71B-A1B4B65E7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79" y="1523199"/>
            <a:ext cx="5668206" cy="43928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
            <a:extLst>
              <a:ext uri="{FF2B5EF4-FFF2-40B4-BE49-F238E27FC236}">
                <a16:creationId xmlns:a16="http://schemas.microsoft.com/office/drawing/2014/main" id="{25835F98-4FBF-4FEB-855D-2BEA0F015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817" y="1523199"/>
            <a:ext cx="5857147" cy="439286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49542E3-2F60-4F01-8460-20FAC8AECF95}"/>
              </a:ext>
            </a:extLst>
          </p:cNvPr>
          <p:cNvSpPr txBox="1"/>
          <p:nvPr/>
        </p:nvSpPr>
        <p:spPr>
          <a:xfrm>
            <a:off x="414307" y="792377"/>
            <a:ext cx="11363385" cy="523220"/>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日本でもサービス開始！～値下げして</a:t>
            </a:r>
            <a:r>
              <a:rPr lang="ja-JP" altLang="en-US" sz="2800" b="1" dirty="0">
                <a:solidFill>
                  <a:srgbClr val="C00000"/>
                </a:solidFill>
                <a:latin typeface="BIZ UDPゴシック" panose="020B0400000000000000" pitchFamily="50" charset="-128"/>
                <a:ea typeface="BIZ UDPゴシック" panose="020B0400000000000000" pitchFamily="50" charset="-128"/>
              </a:rPr>
              <a:t>ハード</a:t>
            </a:r>
            <a:r>
              <a:rPr lang="en-US" altLang="ja-JP" sz="2800" b="1" dirty="0">
                <a:solidFill>
                  <a:srgbClr val="C00000"/>
                </a:solidFill>
                <a:latin typeface="BIZ UDPゴシック" panose="020B0400000000000000" pitchFamily="50" charset="-128"/>
                <a:ea typeface="BIZ UDPゴシック" panose="020B0400000000000000" pitchFamily="50" charset="-128"/>
              </a:rPr>
              <a:t>36,500</a:t>
            </a:r>
            <a:r>
              <a:rPr lang="ja-JP" altLang="en-US" sz="2800" b="1" dirty="0">
                <a:solidFill>
                  <a:srgbClr val="C00000"/>
                </a:solidFill>
                <a:latin typeface="BIZ UDPゴシック" panose="020B0400000000000000" pitchFamily="50" charset="-128"/>
                <a:ea typeface="BIZ UDPゴシック" panose="020B0400000000000000" pitchFamily="50" charset="-128"/>
              </a:rPr>
              <a:t>円</a:t>
            </a:r>
            <a:r>
              <a:rPr lang="ja-JP" altLang="en-US" sz="2800" dirty="0">
                <a:latin typeface="BIZ UDPゴシック" panose="020B0400000000000000" pitchFamily="50" charset="-128"/>
                <a:ea typeface="BIZ UDPゴシック" panose="020B0400000000000000" pitchFamily="50" charset="-128"/>
              </a:rPr>
              <a:t>、</a:t>
            </a:r>
            <a:r>
              <a:rPr lang="ja-JP" altLang="en-US" sz="2800" b="1" dirty="0">
                <a:solidFill>
                  <a:schemeClr val="accent2">
                    <a:lumMod val="50000"/>
                  </a:schemeClr>
                </a:solidFill>
                <a:latin typeface="BIZ UDPゴシック" panose="020B0400000000000000" pitchFamily="50" charset="-128"/>
                <a:ea typeface="BIZ UDPゴシック" panose="020B0400000000000000" pitchFamily="50" charset="-128"/>
              </a:rPr>
              <a:t>通信</a:t>
            </a:r>
            <a:r>
              <a:rPr lang="en-US" altLang="ja-JP" sz="2800" b="1" dirty="0">
                <a:solidFill>
                  <a:schemeClr val="accent2">
                    <a:lumMod val="50000"/>
                  </a:schemeClr>
                </a:solidFill>
                <a:latin typeface="BIZ UDPゴシック" panose="020B0400000000000000" pitchFamily="50" charset="-128"/>
                <a:ea typeface="BIZ UDPゴシック" panose="020B0400000000000000" pitchFamily="50" charset="-128"/>
              </a:rPr>
              <a:t>6,600</a:t>
            </a:r>
            <a:r>
              <a:rPr lang="ja-JP" altLang="en-US" sz="2800" b="1" dirty="0">
                <a:solidFill>
                  <a:schemeClr val="accent2">
                    <a:lumMod val="50000"/>
                  </a:schemeClr>
                </a:solidFill>
                <a:latin typeface="BIZ UDPゴシック" panose="020B0400000000000000" pitchFamily="50" charset="-128"/>
                <a:ea typeface="BIZ UDPゴシック" panose="020B0400000000000000" pitchFamily="50" charset="-128"/>
              </a:rPr>
              <a:t>円／月</a:t>
            </a:r>
            <a:endParaRPr kumimoji="1" lang="ja-JP" altLang="en-US" sz="2400" b="1" dirty="0">
              <a:solidFill>
                <a:schemeClr val="accent2">
                  <a:lumMod val="50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79715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衛星コンステレーションの威力</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2050" name="Picture 2" descr="これまでの打ち上げ機数をまとめたグラフ。驚異的なペースで増えている(筆者調べ)">
            <a:extLst>
              <a:ext uri="{FF2B5EF4-FFF2-40B4-BE49-F238E27FC236}">
                <a16:creationId xmlns:a16="http://schemas.microsoft.com/office/drawing/2014/main" id="{10F9F3C2-FEAB-440B-8FDA-95558F905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13" y="781825"/>
            <a:ext cx="7477125" cy="578167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7195D85-BB7F-441C-A432-36D63E2C3AA9}"/>
              </a:ext>
            </a:extLst>
          </p:cNvPr>
          <p:cNvSpPr txBox="1"/>
          <p:nvPr/>
        </p:nvSpPr>
        <p:spPr>
          <a:xfrm>
            <a:off x="1173937" y="6590690"/>
            <a:ext cx="6097836" cy="276999"/>
          </a:xfrm>
          <a:prstGeom prst="rect">
            <a:avLst/>
          </a:prstGeom>
          <a:noFill/>
        </p:spPr>
        <p:txBody>
          <a:bodyPr wrap="square">
            <a:spAutoFit/>
          </a:bodyPr>
          <a:lstStyle/>
          <a:p>
            <a:r>
              <a:rPr lang="en-US" altLang="ja-JP" sz="1200" dirty="0">
                <a:latin typeface="Amasis MT Pro Medium" panose="02040604050005020304" pitchFamily="18" charset="0"/>
              </a:rPr>
              <a:t>https://asset.watch.impress.co.jp/img/ipw/docs/1409/405/star02_o.jpg</a:t>
            </a:r>
            <a:endParaRPr lang="ja-JP" altLang="en-US" sz="1200" dirty="0">
              <a:latin typeface="Amasis MT Pro Medium" panose="02040604050005020304" pitchFamily="18" charset="0"/>
            </a:endParaRPr>
          </a:p>
        </p:txBody>
      </p:sp>
      <p:pic>
        <p:nvPicPr>
          <p:cNvPr id="2052" name="Picture 4" descr="ロケットで打ち上げる時には、このように平積みされる((C)SpaceX)">
            <a:extLst>
              <a:ext uri="{FF2B5EF4-FFF2-40B4-BE49-F238E27FC236}">
                <a16:creationId xmlns:a16="http://schemas.microsoft.com/office/drawing/2014/main" id="{954778C2-0B73-4DC6-80FC-70FE86630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858" y="616137"/>
            <a:ext cx="4081029" cy="6113053"/>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7DA7F4C-936D-4C3C-8F93-4F98F463C945}"/>
              </a:ext>
            </a:extLst>
          </p:cNvPr>
          <p:cNvSpPr txBox="1"/>
          <p:nvPr/>
        </p:nvSpPr>
        <p:spPr>
          <a:xfrm>
            <a:off x="9350412" y="716363"/>
            <a:ext cx="1317587" cy="276999"/>
          </a:xfrm>
          <a:prstGeom prst="rect">
            <a:avLst/>
          </a:prstGeom>
          <a:noFill/>
        </p:spPr>
        <p:txBody>
          <a:bodyPr wrap="square">
            <a:spAutoFit/>
          </a:bodyPr>
          <a:lstStyle/>
          <a:p>
            <a:pPr algn="ctr"/>
            <a:r>
              <a:rPr lang="ja-JP" altLang="en-US" sz="1200" dirty="0">
                <a:latin typeface="Amasis MT Pro Medium" panose="02040604050005020304" pitchFamily="18" charset="0"/>
              </a:rPr>
              <a:t>出所：</a:t>
            </a:r>
            <a:r>
              <a:rPr lang="en-US" altLang="ja-JP" sz="1200" dirty="0">
                <a:latin typeface="Amasis MT Pro Medium" panose="02040604050005020304" pitchFamily="18" charset="0"/>
              </a:rPr>
              <a:t>SpaceX</a:t>
            </a:r>
            <a:r>
              <a:rPr lang="ja-JP" altLang="en-US" sz="1200" dirty="0">
                <a:latin typeface="Amasis MT Pro Medium" panose="02040604050005020304" pitchFamily="18" charset="0"/>
              </a:rPr>
              <a:t>社</a:t>
            </a:r>
          </a:p>
        </p:txBody>
      </p:sp>
      <p:pic>
        <p:nvPicPr>
          <p:cNvPr id="2054" name="Picture 6" descr="ロケットで打ち上げる時には、このように平積みされる((C)SpaceX)">
            <a:extLst>
              <a:ext uri="{FF2B5EF4-FFF2-40B4-BE49-F238E27FC236}">
                <a16:creationId xmlns:a16="http://schemas.microsoft.com/office/drawing/2014/main" id="{18C9C385-7FBF-4A76-9587-D632395CA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616137"/>
            <a:ext cx="10908145" cy="613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500" fill="hold"/>
                                        <p:tgtEl>
                                          <p:spTgt spid="2054"/>
                                        </p:tgtEl>
                                        <p:attrNameLst>
                                          <p:attrName>ppt_x</p:attrName>
                                        </p:attrNameLst>
                                      </p:cBhvr>
                                      <p:tavLst>
                                        <p:tav tm="0">
                                          <p:val>
                                            <p:strVal val="#ppt_x"/>
                                          </p:val>
                                        </p:tav>
                                        <p:tav tm="100000">
                                          <p:val>
                                            <p:strVal val="#ppt_x"/>
                                          </p:val>
                                        </p:tav>
                                      </p:tavLst>
                                    </p:anim>
                                    <p:anim calcmode="lin" valueType="num">
                                      <p:cBhvr additive="base">
                                        <p:cTn id="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D0232AA-2078-478F-B4B3-AB2FED161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96" y="2095500"/>
            <a:ext cx="57150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4EC2332-92D7-4D4E-A8C9-138744330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97" y="481310"/>
            <a:ext cx="5714999" cy="183399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0698046-24C2-427A-9EE3-28981A806CE2}"/>
              </a:ext>
            </a:extLst>
          </p:cNvPr>
          <p:cNvSpPr txBox="1"/>
          <p:nvPr/>
        </p:nvSpPr>
        <p:spPr>
          <a:xfrm>
            <a:off x="1772765" y="2058555"/>
            <a:ext cx="4069931" cy="1015663"/>
          </a:xfrm>
          <a:prstGeom prst="rect">
            <a:avLst/>
          </a:prstGeom>
          <a:noFill/>
        </p:spPr>
        <p:txBody>
          <a:bodyPr wrap="square">
            <a:spAutoFit/>
          </a:bodyPr>
          <a:lstStyle/>
          <a:p>
            <a:r>
              <a:rPr lang="en-US" altLang="ja-JP" sz="2000" b="1" cap="all" dirty="0">
                <a:solidFill>
                  <a:schemeClr val="bg2"/>
                </a:solidFill>
                <a:effectLst/>
                <a:latin typeface="D-DIN-Bold"/>
              </a:rPr>
              <a:t>SECURED SATELLITE NETWORK </a:t>
            </a:r>
          </a:p>
          <a:p>
            <a:pPr algn="ctr"/>
            <a:r>
              <a:rPr lang="en-US" altLang="ja-JP" sz="2000" b="1" cap="all" dirty="0">
                <a:solidFill>
                  <a:schemeClr val="bg2"/>
                </a:solidFill>
                <a:effectLst/>
                <a:latin typeface="D-DIN-Bold"/>
              </a:rPr>
              <a:t>FOR </a:t>
            </a:r>
          </a:p>
          <a:p>
            <a:pPr algn="r"/>
            <a:r>
              <a:rPr lang="en-US" altLang="ja-JP" sz="2000" b="1" cap="all" dirty="0">
                <a:solidFill>
                  <a:schemeClr val="bg2"/>
                </a:solidFill>
                <a:effectLst/>
                <a:latin typeface="D-DIN-Bold"/>
              </a:rPr>
              <a:t>GOVERNMENT ENTITIES</a:t>
            </a:r>
          </a:p>
        </p:txBody>
      </p:sp>
      <p:pic>
        <p:nvPicPr>
          <p:cNvPr id="10242" name="Picture 2" descr="No.788">
            <a:extLst>
              <a:ext uri="{FF2B5EF4-FFF2-40B4-BE49-F238E27FC236}">
                <a16:creationId xmlns:a16="http://schemas.microsoft.com/office/drawing/2014/main" id="{5410A76F-0E8A-4466-8E3D-439E6FE3F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393" y="3074218"/>
            <a:ext cx="6176010" cy="370560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err="1">
                <a:solidFill>
                  <a:schemeClr val="bg1"/>
                </a:solidFill>
                <a:latin typeface="Meiryo UI" panose="020B0604030504040204" pitchFamily="50" charset="-128"/>
                <a:ea typeface="Meiryo UI" panose="020B0604030504040204" pitchFamily="50" charset="-128"/>
              </a:rPr>
              <a:t>Starshild</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10244" name="Picture 4" descr="米「ミサイル監視衛星群」構想の罠：FACTA ONLINE">
            <a:extLst>
              <a:ext uri="{FF2B5EF4-FFF2-40B4-BE49-F238E27FC236}">
                <a16:creationId xmlns:a16="http://schemas.microsoft.com/office/drawing/2014/main" id="{B4D6ED6A-86C6-4094-A8DE-13CAD0037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0393" y="594520"/>
            <a:ext cx="3609914" cy="240660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小型衛星コンステレーション に対する画像結果">
            <a:extLst>
              <a:ext uri="{FF2B5EF4-FFF2-40B4-BE49-F238E27FC236}">
                <a16:creationId xmlns:a16="http://schemas.microsoft.com/office/drawing/2014/main" id="{1E208BAE-5AA6-455D-88BA-09CD1A999F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0307" y="595414"/>
            <a:ext cx="2611693" cy="240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42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20" name="Picture 4" descr="NATO to upgrade AWACS fleet - RP Defense | 偵察, 哨戒">
            <a:extLst>
              <a:ext uri="{FF2B5EF4-FFF2-40B4-BE49-F238E27FC236}">
                <a16:creationId xmlns:a16="http://schemas.microsoft.com/office/drawing/2014/main" id="{7A401894-BF8A-459E-946E-BEF87B9B7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938" y="2469706"/>
            <a:ext cx="3247066" cy="215735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ウクライナ</a:t>
            </a:r>
            <a:r>
              <a:rPr lang="ja-JP" altLang="en-US" sz="2800" b="1" dirty="0">
                <a:solidFill>
                  <a:schemeClr val="bg1"/>
                </a:solidFill>
                <a:latin typeface="Meiryo UI" panose="020B0604030504040204" pitchFamily="50" charset="-128"/>
                <a:ea typeface="Meiryo UI" panose="020B0604030504040204" pitchFamily="50" charset="-128"/>
              </a:rPr>
              <a:t>周辺に於ける</a:t>
            </a:r>
            <a:r>
              <a:rPr lang="en-US" altLang="ja-JP" sz="2800" b="1" dirty="0">
                <a:solidFill>
                  <a:schemeClr val="bg1"/>
                </a:solidFill>
                <a:latin typeface="Meiryo UI" panose="020B0604030504040204" pitchFamily="50" charset="-128"/>
                <a:ea typeface="Meiryo UI" panose="020B0604030504040204" pitchFamily="50" charset="-128"/>
              </a:rPr>
              <a:t>ISR</a:t>
            </a:r>
            <a:r>
              <a:rPr lang="ja-JP" altLang="en-US" sz="2800" b="1" dirty="0">
                <a:solidFill>
                  <a:schemeClr val="bg1"/>
                </a:solidFill>
                <a:latin typeface="Meiryo UI" panose="020B0604030504040204" pitchFamily="50" charset="-128"/>
                <a:ea typeface="Meiryo UI" panose="020B0604030504040204" pitchFamily="50" charset="-128"/>
              </a:rPr>
              <a:t>の運用（</a:t>
            </a:r>
            <a:r>
              <a:rPr lang="en-US" altLang="ja-JP" sz="2800" b="1" dirty="0">
                <a:solidFill>
                  <a:schemeClr val="bg1"/>
                </a:solidFill>
                <a:latin typeface="Meiryo UI" panose="020B0604030504040204" pitchFamily="50" charset="-128"/>
                <a:ea typeface="Meiryo UI" panose="020B0604030504040204" pitchFamily="50" charset="-128"/>
              </a:rPr>
              <a:t>20220214</a:t>
            </a:r>
            <a:r>
              <a:rPr lang="ja-JP" altLang="en-US" sz="2800" b="1" dirty="0">
                <a:solidFill>
                  <a:schemeClr val="bg1"/>
                </a:solidFill>
                <a:latin typeface="Meiryo UI" panose="020B0604030504040204" pitchFamily="50" charset="-128"/>
                <a:ea typeface="Meiryo UI" panose="020B0604030504040204" pitchFamily="50" charset="-128"/>
              </a:rPr>
              <a:t>）</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0D5F49B8-CA5A-960F-A2D4-D8E18B45DFF3}"/>
              </a:ext>
            </a:extLst>
          </p:cNvPr>
          <p:cNvPicPr>
            <a:picLocks noChangeAspect="1"/>
          </p:cNvPicPr>
          <p:nvPr/>
        </p:nvPicPr>
        <p:blipFill>
          <a:blip r:embed="rId3"/>
          <a:stretch>
            <a:fillRect/>
          </a:stretch>
        </p:blipFill>
        <p:spPr>
          <a:xfrm>
            <a:off x="0" y="525951"/>
            <a:ext cx="8953939" cy="6338865"/>
          </a:xfrm>
          <a:prstGeom prst="rect">
            <a:avLst/>
          </a:prstGeom>
        </p:spPr>
      </p:pic>
      <p:sp>
        <p:nvSpPr>
          <p:cNvPr id="5" name="テキスト ボックス 4">
            <a:extLst>
              <a:ext uri="{FF2B5EF4-FFF2-40B4-BE49-F238E27FC236}">
                <a16:creationId xmlns:a16="http://schemas.microsoft.com/office/drawing/2014/main" id="{E8B9ACFD-CFFD-40E1-A96E-DEBA40300469}"/>
              </a:ext>
            </a:extLst>
          </p:cNvPr>
          <p:cNvSpPr txBox="1"/>
          <p:nvPr/>
        </p:nvSpPr>
        <p:spPr>
          <a:xfrm>
            <a:off x="1953737" y="6529144"/>
            <a:ext cx="5142154" cy="369332"/>
          </a:xfrm>
          <a:prstGeom prst="rect">
            <a:avLst/>
          </a:prstGeom>
          <a:noFill/>
        </p:spPr>
        <p:txBody>
          <a:bodyPr wrap="square">
            <a:spAutoFit/>
          </a:bodyPr>
          <a:lstStyle/>
          <a:p>
            <a:r>
              <a:rPr lang="en-US" altLang="ja-JP" b="0" i="0" dirty="0">
                <a:solidFill>
                  <a:srgbClr val="4D5156"/>
                </a:solidFill>
                <a:effectLst/>
                <a:latin typeface="Amasis MT Pro Medium" panose="02040604050005020304" pitchFamily="18" charset="0"/>
              </a:rPr>
              <a:t>Intelligence, Surveillance, and Reconnaissance</a:t>
            </a:r>
            <a:endParaRPr lang="ja-JP" altLang="en-US" dirty="0">
              <a:latin typeface="Amasis MT Pro Medium" panose="02040604050005020304" pitchFamily="18" charset="0"/>
            </a:endParaRPr>
          </a:p>
        </p:txBody>
      </p:sp>
      <p:pic>
        <p:nvPicPr>
          <p:cNvPr id="9222" name="Picture 6" descr="Global Hawk UAV-equipped South Korea’s New ISR Unit to Start Ops in ...">
            <a:extLst>
              <a:ext uri="{FF2B5EF4-FFF2-40B4-BE49-F238E27FC236}">
                <a16:creationId xmlns:a16="http://schemas.microsoft.com/office/drawing/2014/main" id="{8474D903-E27A-4B74-BE24-A2CA619A7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841" y="523220"/>
            <a:ext cx="3267163" cy="194375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SR RC135 に対する画像結果">
            <a:extLst>
              <a:ext uri="{FF2B5EF4-FFF2-40B4-BE49-F238E27FC236}">
                <a16:creationId xmlns:a16="http://schemas.microsoft.com/office/drawing/2014/main" id="{6BEEC9E0-9B5A-44C4-A5F4-DC80CBD477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3939" y="4612027"/>
            <a:ext cx="3236493" cy="2245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457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0" y="68666"/>
            <a:ext cx="7091000" cy="523220"/>
          </a:xfrm>
          <a:prstGeom prst="rect">
            <a:avLst/>
          </a:prstGeom>
          <a:noFill/>
        </p:spPr>
        <p:txBody>
          <a:bodyPr wrap="square">
            <a:spAutoFit/>
          </a:bodyPr>
          <a:lstStyle/>
          <a:p>
            <a:pPr algn="ctr"/>
            <a:r>
              <a:rPr lang="ja-JP" altLang="en-US" sz="2800" dirty="0">
                <a:latin typeface="HGS創英角ｺﾞｼｯｸUB" panose="020B0900000000000000" pitchFamily="50" charset="-128"/>
                <a:ea typeface="HGS創英角ｺﾞｼｯｸUB" panose="020B0900000000000000" pitchFamily="50" charset="-128"/>
              </a:rPr>
              <a:t>ミンスク合意はウクライナ軍強化が目的</a:t>
            </a:r>
          </a:p>
        </p:txBody>
      </p:sp>
      <p:pic>
        <p:nvPicPr>
          <p:cNvPr id="8" name="Picture 42" descr="malicious user_s">
            <a:extLst>
              <a:ext uri="{FF2B5EF4-FFF2-40B4-BE49-F238E27FC236}">
                <a16:creationId xmlns:a16="http://schemas.microsoft.com/office/drawing/2014/main" id="{17C2B07F-A7F5-4B77-8C14-85ABAF450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5303" y="517665"/>
            <a:ext cx="1088458" cy="1154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C7B480F-9E9B-4622-B83B-C43AD8D4007C}"/>
              </a:ext>
            </a:extLst>
          </p:cNvPr>
          <p:cNvPicPr>
            <a:picLocks noChangeAspect="1"/>
          </p:cNvPicPr>
          <p:nvPr/>
        </p:nvPicPr>
        <p:blipFill>
          <a:blip r:embed="rId3"/>
          <a:stretch>
            <a:fillRect/>
          </a:stretch>
        </p:blipFill>
        <p:spPr>
          <a:xfrm>
            <a:off x="166245" y="1150734"/>
            <a:ext cx="4921447" cy="5707266"/>
          </a:xfrm>
          <a:prstGeom prst="rect">
            <a:avLst/>
          </a:prstGeom>
        </p:spPr>
      </p:pic>
      <p:sp>
        <p:nvSpPr>
          <p:cNvPr id="5" name="テキスト ボックス 4">
            <a:extLst>
              <a:ext uri="{FF2B5EF4-FFF2-40B4-BE49-F238E27FC236}">
                <a16:creationId xmlns:a16="http://schemas.microsoft.com/office/drawing/2014/main" id="{D957DA35-9D9D-42CD-988B-FB28669E4894}"/>
              </a:ext>
            </a:extLst>
          </p:cNvPr>
          <p:cNvSpPr txBox="1"/>
          <p:nvPr/>
        </p:nvSpPr>
        <p:spPr>
          <a:xfrm>
            <a:off x="839932" y="589583"/>
            <a:ext cx="4281996"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欧州安全保障協力機構</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ウクライナ特別監視団デイリーレポート</a:t>
            </a:r>
          </a:p>
        </p:txBody>
      </p:sp>
      <p:pic>
        <p:nvPicPr>
          <p:cNvPr id="7170" name="Picture 2" descr="ウクライナ東部紛争：国連部隊派遣で米露が対立 | 毎日新聞">
            <a:extLst>
              <a:ext uri="{FF2B5EF4-FFF2-40B4-BE49-F238E27FC236}">
                <a16:creationId xmlns:a16="http://schemas.microsoft.com/office/drawing/2014/main" id="{2CC91FB1-17E3-496B-A63A-FE35801CF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5796" y="147322"/>
            <a:ext cx="3890432" cy="190279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ミンスク合意 東部2地域に幅広い自治権: 日本経済新聞">
            <a:extLst>
              <a:ext uri="{FF2B5EF4-FFF2-40B4-BE49-F238E27FC236}">
                <a16:creationId xmlns:a16="http://schemas.microsoft.com/office/drawing/2014/main" id="{2C304688-8BA0-4A37-ABE3-708E0F6C7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1081" y="4567388"/>
            <a:ext cx="2586992" cy="18716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ミンスク議定書 - Wikipedia">
            <a:extLst>
              <a:ext uri="{FF2B5EF4-FFF2-40B4-BE49-F238E27FC236}">
                <a16:creationId xmlns:a16="http://schemas.microsoft.com/office/drawing/2014/main" id="{ED2F4361-BCD5-4ECB-8CA5-A080BACD1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686" y="2126372"/>
            <a:ext cx="4173628" cy="4584306"/>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画像">
            <a:extLst>
              <a:ext uri="{FF2B5EF4-FFF2-40B4-BE49-F238E27FC236}">
                <a16:creationId xmlns:a16="http://schemas.microsoft.com/office/drawing/2014/main" id="{403E9DFD-C033-4611-A143-73AD3A00CF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6061" y="1747850"/>
            <a:ext cx="2403643" cy="261098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F76D480D-EFBE-47B3-BC44-A3DFB2978132}"/>
              </a:ext>
            </a:extLst>
          </p:cNvPr>
          <p:cNvSpPr txBox="1"/>
          <p:nvPr/>
        </p:nvSpPr>
        <p:spPr>
          <a:xfrm>
            <a:off x="11700387" y="6529494"/>
            <a:ext cx="490585" cy="338554"/>
          </a:xfrm>
          <a:prstGeom prst="rect">
            <a:avLst/>
          </a:prstGeom>
          <a:noFill/>
        </p:spPr>
        <p:txBody>
          <a:bodyPr wrap="square" rtlCol="0">
            <a:spAutoFit/>
          </a:bodyPr>
          <a:lstStyle/>
          <a:p>
            <a:pPr algn="r"/>
            <a:r>
              <a:rPr kumimoji="1" lang="en-US" altLang="ja-JP" sz="1600" dirty="0">
                <a:latin typeface="UD Digi Kyokasho NK-B" panose="02020700000000000000" pitchFamily="18" charset="-128"/>
                <a:ea typeface="UD Digi Kyokasho NK-B" panose="02020700000000000000" pitchFamily="18" charset="-128"/>
              </a:rPr>
              <a:t>33</a:t>
            </a:r>
          </a:p>
        </p:txBody>
      </p:sp>
    </p:spTree>
    <p:extLst>
      <p:ext uri="{BB962C8B-B14F-4D97-AF65-F5344CB8AC3E}">
        <p14:creationId xmlns:p14="http://schemas.microsoft.com/office/powerpoint/2010/main" val="198406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8"/>
                                        </p:tgtEl>
                                        <p:attrNameLst>
                                          <p:attrName>ppt_x</p:attrName>
                                        </p:attrNameLst>
                                      </p:cBhvr>
                                      <p:tavLst>
                                        <p:tav tm="0">
                                          <p:val>
                                            <p:strVal val="ppt_x"/>
                                          </p:val>
                                        </p:tav>
                                        <p:tav tm="100000">
                                          <p:val>
                                            <p:strVal val="ppt_x"/>
                                          </p:val>
                                        </p:tav>
                                      </p:tavLst>
                                    </p:anim>
                                    <p:anim calcmode="lin" valueType="num">
                                      <p:cBhvr additive="base">
                                        <p:cTn id="7" dur="1000"/>
                                        <p:tgtEl>
                                          <p:spTgt spid="8"/>
                                        </p:tgtEl>
                                        <p:attrNameLst>
                                          <p:attrName>ppt_y</p:attrName>
                                        </p:attrNameLst>
                                      </p:cBhvr>
                                      <p:tavLst>
                                        <p:tav tm="0">
                                          <p:val>
                                            <p:strVal val="ppt_y"/>
                                          </p:val>
                                        </p:tav>
                                        <p:tav tm="100000">
                                          <p:val>
                                            <p:strVal val="1+ppt_h/2"/>
                                          </p:val>
                                        </p:tav>
                                      </p:tavLst>
                                    </p:anim>
                                    <p:set>
                                      <p:cBhvr>
                                        <p:cTn id="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7ED4ED7-6A64-4BAD-AEC7-F3AA884A7921}"/>
              </a:ext>
            </a:extLst>
          </p:cNvPr>
          <p:cNvPicPr>
            <a:picLocks noChangeAspect="1"/>
          </p:cNvPicPr>
          <p:nvPr/>
        </p:nvPicPr>
        <p:blipFill>
          <a:blip r:embed="rId2"/>
          <a:stretch>
            <a:fillRect/>
          </a:stretch>
        </p:blipFill>
        <p:spPr>
          <a:xfrm>
            <a:off x="2465256" y="3459207"/>
            <a:ext cx="2409678" cy="3429000"/>
          </a:xfrm>
          <a:prstGeom prst="rect">
            <a:avLst/>
          </a:prstGeom>
        </p:spPr>
      </p:pic>
      <p:pic>
        <p:nvPicPr>
          <p:cNvPr id="7" name="図 6">
            <a:extLst>
              <a:ext uri="{FF2B5EF4-FFF2-40B4-BE49-F238E27FC236}">
                <a16:creationId xmlns:a16="http://schemas.microsoft.com/office/drawing/2014/main" id="{8FCDF8DA-2BE5-4370-9DAC-720A61D2B5E3}"/>
              </a:ext>
            </a:extLst>
          </p:cNvPr>
          <p:cNvPicPr>
            <a:picLocks noChangeAspect="1"/>
          </p:cNvPicPr>
          <p:nvPr/>
        </p:nvPicPr>
        <p:blipFill>
          <a:blip r:embed="rId3"/>
          <a:stretch>
            <a:fillRect/>
          </a:stretch>
        </p:blipFill>
        <p:spPr>
          <a:xfrm>
            <a:off x="29736" y="3417650"/>
            <a:ext cx="2416629" cy="3429001"/>
          </a:xfrm>
          <a:prstGeom prst="rect">
            <a:avLst/>
          </a:prstGeom>
        </p:spPr>
      </p:pic>
      <p:pic>
        <p:nvPicPr>
          <p:cNvPr id="11" name="図 10">
            <a:extLst>
              <a:ext uri="{FF2B5EF4-FFF2-40B4-BE49-F238E27FC236}">
                <a16:creationId xmlns:a16="http://schemas.microsoft.com/office/drawing/2014/main" id="{24F46A56-D0A3-4F38-93A4-DD5B557EE832}"/>
              </a:ext>
            </a:extLst>
          </p:cNvPr>
          <p:cNvPicPr>
            <a:picLocks noChangeAspect="1"/>
          </p:cNvPicPr>
          <p:nvPr/>
        </p:nvPicPr>
        <p:blipFill>
          <a:blip r:embed="rId4"/>
          <a:stretch>
            <a:fillRect/>
          </a:stretch>
        </p:blipFill>
        <p:spPr>
          <a:xfrm>
            <a:off x="9763334" y="3459206"/>
            <a:ext cx="2423878" cy="3429001"/>
          </a:xfrm>
          <a:prstGeom prst="rect">
            <a:avLst/>
          </a:prstGeom>
        </p:spPr>
      </p:pic>
      <p:pic>
        <p:nvPicPr>
          <p:cNvPr id="13" name="図 12">
            <a:extLst>
              <a:ext uri="{FF2B5EF4-FFF2-40B4-BE49-F238E27FC236}">
                <a16:creationId xmlns:a16="http://schemas.microsoft.com/office/drawing/2014/main" id="{F2A996C6-8693-43EB-ADB4-92A009E5D312}"/>
              </a:ext>
            </a:extLst>
          </p:cNvPr>
          <p:cNvPicPr>
            <a:picLocks noChangeAspect="1"/>
          </p:cNvPicPr>
          <p:nvPr/>
        </p:nvPicPr>
        <p:blipFill>
          <a:blip r:embed="rId5"/>
          <a:stretch>
            <a:fillRect/>
          </a:stretch>
        </p:blipFill>
        <p:spPr>
          <a:xfrm>
            <a:off x="7354771" y="3444103"/>
            <a:ext cx="2408563" cy="3429000"/>
          </a:xfrm>
          <a:prstGeom prst="rect">
            <a:avLst/>
          </a:prstGeom>
        </p:spPr>
      </p:pic>
      <p:pic>
        <p:nvPicPr>
          <p:cNvPr id="15" name="図 14">
            <a:extLst>
              <a:ext uri="{FF2B5EF4-FFF2-40B4-BE49-F238E27FC236}">
                <a16:creationId xmlns:a16="http://schemas.microsoft.com/office/drawing/2014/main" id="{F036770B-3BEB-4BEC-B541-EAC2BA0D692A}"/>
              </a:ext>
            </a:extLst>
          </p:cNvPr>
          <p:cNvPicPr>
            <a:picLocks noChangeAspect="1"/>
          </p:cNvPicPr>
          <p:nvPr/>
        </p:nvPicPr>
        <p:blipFill>
          <a:blip r:embed="rId6"/>
          <a:stretch>
            <a:fillRect/>
          </a:stretch>
        </p:blipFill>
        <p:spPr>
          <a:xfrm>
            <a:off x="4875601" y="3472301"/>
            <a:ext cx="2412547" cy="3429000"/>
          </a:xfrm>
          <a:prstGeom prst="rect">
            <a:avLst/>
          </a:prstGeom>
        </p:spPr>
      </p:pic>
      <p:pic>
        <p:nvPicPr>
          <p:cNvPr id="17" name="図 16">
            <a:extLst>
              <a:ext uri="{FF2B5EF4-FFF2-40B4-BE49-F238E27FC236}">
                <a16:creationId xmlns:a16="http://schemas.microsoft.com/office/drawing/2014/main" id="{CDF28757-71FC-40D4-B40B-425BF7AF0D20}"/>
              </a:ext>
            </a:extLst>
          </p:cNvPr>
          <p:cNvPicPr>
            <a:picLocks noChangeAspect="1"/>
          </p:cNvPicPr>
          <p:nvPr/>
        </p:nvPicPr>
        <p:blipFill>
          <a:blip r:embed="rId7"/>
          <a:stretch>
            <a:fillRect/>
          </a:stretch>
        </p:blipFill>
        <p:spPr>
          <a:xfrm>
            <a:off x="9797292" y="10766"/>
            <a:ext cx="2409678" cy="3417435"/>
          </a:xfrm>
          <a:prstGeom prst="rect">
            <a:avLst/>
          </a:prstGeom>
        </p:spPr>
      </p:pic>
      <p:pic>
        <p:nvPicPr>
          <p:cNvPr id="19" name="図 18">
            <a:extLst>
              <a:ext uri="{FF2B5EF4-FFF2-40B4-BE49-F238E27FC236}">
                <a16:creationId xmlns:a16="http://schemas.microsoft.com/office/drawing/2014/main" id="{4740C4C3-629A-46A8-BD91-63E8F2DFB5F4}"/>
              </a:ext>
            </a:extLst>
          </p:cNvPr>
          <p:cNvPicPr>
            <a:picLocks noChangeAspect="1"/>
          </p:cNvPicPr>
          <p:nvPr/>
        </p:nvPicPr>
        <p:blipFill>
          <a:blip r:embed="rId8"/>
          <a:stretch>
            <a:fillRect/>
          </a:stretch>
        </p:blipFill>
        <p:spPr>
          <a:xfrm>
            <a:off x="7358444" y="6553"/>
            <a:ext cx="2423878" cy="3437949"/>
          </a:xfrm>
          <a:prstGeom prst="rect">
            <a:avLst/>
          </a:prstGeom>
        </p:spPr>
      </p:pic>
      <p:pic>
        <p:nvPicPr>
          <p:cNvPr id="21" name="図 20">
            <a:extLst>
              <a:ext uri="{FF2B5EF4-FFF2-40B4-BE49-F238E27FC236}">
                <a16:creationId xmlns:a16="http://schemas.microsoft.com/office/drawing/2014/main" id="{446F8A97-95B9-4EEF-A6BA-F8A2D1CC94A5}"/>
              </a:ext>
            </a:extLst>
          </p:cNvPr>
          <p:cNvPicPr>
            <a:picLocks noChangeAspect="1"/>
          </p:cNvPicPr>
          <p:nvPr/>
        </p:nvPicPr>
        <p:blipFill>
          <a:blip r:embed="rId9"/>
          <a:stretch>
            <a:fillRect/>
          </a:stretch>
        </p:blipFill>
        <p:spPr>
          <a:xfrm>
            <a:off x="4915676" y="15103"/>
            <a:ext cx="2419089" cy="3429000"/>
          </a:xfrm>
          <a:prstGeom prst="rect">
            <a:avLst/>
          </a:prstGeom>
        </p:spPr>
      </p:pic>
      <p:pic>
        <p:nvPicPr>
          <p:cNvPr id="24" name="図 23">
            <a:extLst>
              <a:ext uri="{FF2B5EF4-FFF2-40B4-BE49-F238E27FC236}">
                <a16:creationId xmlns:a16="http://schemas.microsoft.com/office/drawing/2014/main" id="{B71FC92F-FB88-4631-8163-A2D5F1458E54}"/>
              </a:ext>
            </a:extLst>
          </p:cNvPr>
          <p:cNvPicPr>
            <a:picLocks noChangeAspect="1"/>
          </p:cNvPicPr>
          <p:nvPr/>
        </p:nvPicPr>
        <p:blipFill>
          <a:blip r:embed="rId10"/>
          <a:stretch>
            <a:fillRect/>
          </a:stretch>
        </p:blipFill>
        <p:spPr>
          <a:xfrm>
            <a:off x="2443912" y="20742"/>
            <a:ext cx="2420711" cy="3438463"/>
          </a:xfrm>
          <a:prstGeom prst="rect">
            <a:avLst/>
          </a:prstGeom>
        </p:spPr>
      </p:pic>
      <p:pic>
        <p:nvPicPr>
          <p:cNvPr id="25" name="図 24">
            <a:extLst>
              <a:ext uri="{FF2B5EF4-FFF2-40B4-BE49-F238E27FC236}">
                <a16:creationId xmlns:a16="http://schemas.microsoft.com/office/drawing/2014/main" id="{52B5A47E-B205-4507-AE7C-B19599765072}"/>
              </a:ext>
            </a:extLst>
          </p:cNvPr>
          <p:cNvPicPr>
            <a:picLocks noChangeAspect="1"/>
          </p:cNvPicPr>
          <p:nvPr/>
        </p:nvPicPr>
        <p:blipFill>
          <a:blip r:embed="rId11"/>
          <a:stretch>
            <a:fillRect/>
          </a:stretch>
        </p:blipFill>
        <p:spPr>
          <a:xfrm>
            <a:off x="-17036" y="30206"/>
            <a:ext cx="2405538" cy="3429000"/>
          </a:xfrm>
          <a:prstGeom prst="rect">
            <a:avLst/>
          </a:prstGeom>
        </p:spPr>
      </p:pic>
      <p:sp>
        <p:nvSpPr>
          <p:cNvPr id="26" name="テキスト ボックス 25">
            <a:extLst>
              <a:ext uri="{FF2B5EF4-FFF2-40B4-BE49-F238E27FC236}">
                <a16:creationId xmlns:a16="http://schemas.microsoft.com/office/drawing/2014/main" id="{72A6B00A-951A-4F66-9369-54A8E85D246B}"/>
              </a:ext>
            </a:extLst>
          </p:cNvPr>
          <p:cNvSpPr txBox="1"/>
          <p:nvPr/>
        </p:nvSpPr>
        <p:spPr>
          <a:xfrm rot="20041435">
            <a:off x="2732003" y="1665603"/>
            <a:ext cx="2067339" cy="369332"/>
          </a:xfrm>
          <a:prstGeom prst="rect">
            <a:avLst/>
          </a:prstGeom>
          <a:noFill/>
        </p:spPr>
        <p:txBody>
          <a:bodyPr wrap="square" rtlCol="0">
            <a:spAutoFit/>
          </a:bodyPr>
          <a:lstStyle/>
          <a:p>
            <a:r>
              <a:rPr kumimoji="1" lang="en-US" altLang="ja-JP" b="1" dirty="0">
                <a:solidFill>
                  <a:srgbClr val="C00000"/>
                </a:solidFill>
                <a:latin typeface="BIZ UDPゴシック" panose="020B0400000000000000" pitchFamily="50" charset="-128"/>
                <a:ea typeface="BIZ UDPゴシック" panose="020B0400000000000000" pitchFamily="50" charset="-128"/>
              </a:rPr>
              <a:t>2</a:t>
            </a:r>
            <a:r>
              <a:rPr kumimoji="1" lang="ja-JP" altLang="en-US" b="1" dirty="0">
                <a:solidFill>
                  <a:srgbClr val="C00000"/>
                </a:solidFill>
                <a:latin typeface="BIZ UDPゴシック" panose="020B0400000000000000" pitchFamily="50" charset="-128"/>
                <a:ea typeface="BIZ UDPゴシック" panose="020B0400000000000000" pitchFamily="50" charset="-128"/>
              </a:rPr>
              <a:t>月</a:t>
            </a:r>
            <a:r>
              <a:rPr kumimoji="1" lang="en-US" altLang="ja-JP" b="1" dirty="0">
                <a:solidFill>
                  <a:srgbClr val="C00000"/>
                </a:solidFill>
                <a:latin typeface="BIZ UDPゴシック" panose="020B0400000000000000" pitchFamily="50" charset="-128"/>
                <a:ea typeface="BIZ UDPゴシック" panose="020B0400000000000000" pitchFamily="50" charset="-128"/>
              </a:rPr>
              <a:t>12</a:t>
            </a:r>
            <a:r>
              <a:rPr kumimoji="1" lang="ja-JP" altLang="en-US" b="1" dirty="0">
                <a:solidFill>
                  <a:srgbClr val="C00000"/>
                </a:solidFill>
                <a:latin typeface="BIZ UDPゴシック" panose="020B0400000000000000" pitchFamily="50" charset="-128"/>
                <a:ea typeface="BIZ UDPゴシック" panose="020B0400000000000000" pitchFamily="50" charset="-128"/>
              </a:rPr>
              <a:t>日～</a:t>
            </a:r>
            <a:r>
              <a:rPr kumimoji="1" lang="en-US" altLang="ja-JP" b="1" dirty="0">
                <a:solidFill>
                  <a:srgbClr val="C00000"/>
                </a:solidFill>
                <a:latin typeface="BIZ UDPゴシック" panose="020B0400000000000000" pitchFamily="50" charset="-128"/>
                <a:ea typeface="BIZ UDPゴシック" panose="020B0400000000000000" pitchFamily="50" charset="-128"/>
              </a:rPr>
              <a:t>13</a:t>
            </a:r>
            <a:r>
              <a:rPr kumimoji="1" lang="ja-JP" altLang="en-US" b="1" dirty="0">
                <a:solidFill>
                  <a:srgbClr val="C00000"/>
                </a:solidFill>
                <a:latin typeface="BIZ UDPゴシック" panose="020B0400000000000000" pitchFamily="50" charset="-128"/>
                <a:ea typeface="BIZ UDPゴシック" panose="020B0400000000000000" pitchFamily="50" charset="-128"/>
              </a:rPr>
              <a:t>日</a:t>
            </a:r>
          </a:p>
        </p:txBody>
      </p:sp>
      <p:sp>
        <p:nvSpPr>
          <p:cNvPr id="27" name="テキスト ボックス 26">
            <a:extLst>
              <a:ext uri="{FF2B5EF4-FFF2-40B4-BE49-F238E27FC236}">
                <a16:creationId xmlns:a16="http://schemas.microsoft.com/office/drawing/2014/main" id="{F9AC0B5A-4263-4201-8B66-26CBE2B2E0C7}"/>
              </a:ext>
            </a:extLst>
          </p:cNvPr>
          <p:cNvSpPr txBox="1"/>
          <p:nvPr/>
        </p:nvSpPr>
        <p:spPr>
          <a:xfrm rot="20041435">
            <a:off x="5874053" y="2002151"/>
            <a:ext cx="1384626" cy="369332"/>
          </a:xfrm>
          <a:prstGeom prst="rect">
            <a:avLst/>
          </a:prstGeom>
          <a:noFill/>
        </p:spPr>
        <p:txBody>
          <a:bodyPr wrap="square" rtlCol="0">
            <a:spAutoFit/>
          </a:bodyPr>
          <a:lstStyle/>
          <a:p>
            <a:pPr algn="ctr"/>
            <a:r>
              <a:rPr kumimoji="1" lang="en-US" altLang="ja-JP" b="1" dirty="0">
                <a:solidFill>
                  <a:srgbClr val="C00000"/>
                </a:solidFill>
                <a:latin typeface="BIZ UDPゴシック" panose="020B0400000000000000" pitchFamily="50" charset="-128"/>
                <a:ea typeface="BIZ UDPゴシック" panose="020B0400000000000000" pitchFamily="50" charset="-128"/>
              </a:rPr>
              <a:t>2</a:t>
            </a:r>
            <a:r>
              <a:rPr kumimoji="1" lang="ja-JP" altLang="en-US" b="1" dirty="0">
                <a:solidFill>
                  <a:srgbClr val="C00000"/>
                </a:solidFill>
                <a:latin typeface="BIZ UDPゴシック" panose="020B0400000000000000" pitchFamily="50" charset="-128"/>
                <a:ea typeface="BIZ UDPゴシック" panose="020B0400000000000000" pitchFamily="50" charset="-128"/>
              </a:rPr>
              <a:t>月</a:t>
            </a:r>
            <a:r>
              <a:rPr kumimoji="1" lang="en-US" altLang="ja-JP" b="1" dirty="0">
                <a:solidFill>
                  <a:srgbClr val="C00000"/>
                </a:solidFill>
                <a:latin typeface="BIZ UDPゴシック" panose="020B0400000000000000" pitchFamily="50" charset="-128"/>
                <a:ea typeface="BIZ UDPゴシック" panose="020B0400000000000000" pitchFamily="50" charset="-128"/>
              </a:rPr>
              <a:t>14</a:t>
            </a:r>
            <a:r>
              <a:rPr kumimoji="1" lang="ja-JP" altLang="en-US" b="1" dirty="0">
                <a:solidFill>
                  <a:srgbClr val="C00000"/>
                </a:solidFill>
                <a:latin typeface="BIZ UDPゴシック" panose="020B0400000000000000" pitchFamily="50" charset="-128"/>
                <a:ea typeface="BIZ UDPゴシック" panose="020B0400000000000000" pitchFamily="50" charset="-128"/>
              </a:rPr>
              <a:t>日</a:t>
            </a:r>
          </a:p>
        </p:txBody>
      </p:sp>
      <p:sp>
        <p:nvSpPr>
          <p:cNvPr id="28" name="テキスト ボックス 27">
            <a:extLst>
              <a:ext uri="{FF2B5EF4-FFF2-40B4-BE49-F238E27FC236}">
                <a16:creationId xmlns:a16="http://schemas.microsoft.com/office/drawing/2014/main" id="{606C107D-70AF-40F9-9774-46CCC1B74031}"/>
              </a:ext>
            </a:extLst>
          </p:cNvPr>
          <p:cNvSpPr txBox="1"/>
          <p:nvPr/>
        </p:nvSpPr>
        <p:spPr>
          <a:xfrm rot="20041435">
            <a:off x="8429419" y="2024547"/>
            <a:ext cx="1384626" cy="369332"/>
          </a:xfrm>
          <a:prstGeom prst="rect">
            <a:avLst/>
          </a:prstGeom>
          <a:noFill/>
        </p:spPr>
        <p:txBody>
          <a:bodyPr wrap="square" rtlCol="0">
            <a:spAutoFit/>
          </a:bodyPr>
          <a:lstStyle/>
          <a:p>
            <a:pPr algn="ctr"/>
            <a:r>
              <a:rPr kumimoji="1" lang="en-US" altLang="ja-JP" b="1" dirty="0">
                <a:solidFill>
                  <a:srgbClr val="C00000"/>
                </a:solidFill>
                <a:latin typeface="BIZ UDPゴシック" panose="020B0400000000000000" pitchFamily="50" charset="-128"/>
                <a:ea typeface="BIZ UDPゴシック" panose="020B0400000000000000" pitchFamily="50" charset="-128"/>
              </a:rPr>
              <a:t>2</a:t>
            </a:r>
            <a:r>
              <a:rPr kumimoji="1" lang="ja-JP" altLang="en-US" b="1" dirty="0">
                <a:solidFill>
                  <a:srgbClr val="C00000"/>
                </a:solidFill>
                <a:latin typeface="BIZ UDPゴシック" panose="020B0400000000000000" pitchFamily="50" charset="-128"/>
                <a:ea typeface="BIZ UDPゴシック" panose="020B0400000000000000" pitchFamily="50" charset="-128"/>
              </a:rPr>
              <a:t>月</a:t>
            </a:r>
            <a:r>
              <a:rPr kumimoji="1" lang="en-US" altLang="ja-JP" b="1" dirty="0">
                <a:solidFill>
                  <a:srgbClr val="C00000"/>
                </a:solidFill>
                <a:latin typeface="BIZ UDPゴシック" panose="020B0400000000000000" pitchFamily="50" charset="-128"/>
                <a:ea typeface="BIZ UDPゴシック" panose="020B0400000000000000" pitchFamily="50" charset="-128"/>
              </a:rPr>
              <a:t>15</a:t>
            </a:r>
            <a:r>
              <a:rPr kumimoji="1" lang="ja-JP" altLang="en-US" b="1" dirty="0">
                <a:solidFill>
                  <a:srgbClr val="C00000"/>
                </a:solidFill>
                <a:latin typeface="BIZ UDPゴシック" panose="020B0400000000000000" pitchFamily="50" charset="-128"/>
                <a:ea typeface="BIZ UDPゴシック" panose="020B0400000000000000" pitchFamily="50" charset="-128"/>
              </a:rPr>
              <a:t>日</a:t>
            </a:r>
          </a:p>
        </p:txBody>
      </p:sp>
      <p:sp>
        <p:nvSpPr>
          <p:cNvPr id="29" name="テキスト ボックス 28">
            <a:extLst>
              <a:ext uri="{FF2B5EF4-FFF2-40B4-BE49-F238E27FC236}">
                <a16:creationId xmlns:a16="http://schemas.microsoft.com/office/drawing/2014/main" id="{B657D1B2-7977-45F5-895A-B896D14D5B63}"/>
              </a:ext>
            </a:extLst>
          </p:cNvPr>
          <p:cNvSpPr txBox="1"/>
          <p:nvPr/>
        </p:nvSpPr>
        <p:spPr>
          <a:xfrm rot="20041435">
            <a:off x="10895963" y="2024548"/>
            <a:ext cx="1384626" cy="369332"/>
          </a:xfrm>
          <a:prstGeom prst="rect">
            <a:avLst/>
          </a:prstGeom>
          <a:noFill/>
        </p:spPr>
        <p:txBody>
          <a:bodyPr wrap="square" rtlCol="0">
            <a:spAutoFit/>
          </a:bodyPr>
          <a:lstStyle/>
          <a:p>
            <a:pPr algn="ctr"/>
            <a:r>
              <a:rPr kumimoji="1" lang="en-US" altLang="ja-JP" b="1" dirty="0">
                <a:solidFill>
                  <a:srgbClr val="C00000"/>
                </a:solidFill>
                <a:latin typeface="BIZ UDPゴシック" panose="020B0400000000000000" pitchFamily="50" charset="-128"/>
                <a:ea typeface="BIZ UDPゴシック" panose="020B0400000000000000" pitchFamily="50" charset="-128"/>
              </a:rPr>
              <a:t>2</a:t>
            </a:r>
            <a:r>
              <a:rPr kumimoji="1" lang="ja-JP" altLang="en-US" b="1" dirty="0">
                <a:solidFill>
                  <a:srgbClr val="C00000"/>
                </a:solidFill>
                <a:latin typeface="BIZ UDPゴシック" panose="020B0400000000000000" pitchFamily="50" charset="-128"/>
                <a:ea typeface="BIZ UDPゴシック" panose="020B0400000000000000" pitchFamily="50" charset="-128"/>
              </a:rPr>
              <a:t>月</a:t>
            </a:r>
            <a:r>
              <a:rPr kumimoji="1" lang="en-US" altLang="ja-JP" b="1" dirty="0">
                <a:solidFill>
                  <a:srgbClr val="C00000"/>
                </a:solidFill>
                <a:latin typeface="BIZ UDPゴシック" panose="020B0400000000000000" pitchFamily="50" charset="-128"/>
                <a:ea typeface="BIZ UDPゴシック" panose="020B0400000000000000" pitchFamily="50" charset="-128"/>
              </a:rPr>
              <a:t>16</a:t>
            </a:r>
            <a:r>
              <a:rPr kumimoji="1" lang="ja-JP" altLang="en-US" b="1" dirty="0">
                <a:solidFill>
                  <a:srgbClr val="C00000"/>
                </a:solidFill>
                <a:latin typeface="BIZ UDPゴシック" panose="020B0400000000000000" pitchFamily="50" charset="-128"/>
                <a:ea typeface="BIZ UDPゴシック" panose="020B0400000000000000" pitchFamily="50" charset="-128"/>
              </a:rPr>
              <a:t>日</a:t>
            </a:r>
          </a:p>
        </p:txBody>
      </p:sp>
      <p:sp>
        <p:nvSpPr>
          <p:cNvPr id="30" name="テキスト ボックス 29">
            <a:extLst>
              <a:ext uri="{FF2B5EF4-FFF2-40B4-BE49-F238E27FC236}">
                <a16:creationId xmlns:a16="http://schemas.microsoft.com/office/drawing/2014/main" id="{5D40CA29-82B0-4987-A104-29CE01CA3F60}"/>
              </a:ext>
            </a:extLst>
          </p:cNvPr>
          <p:cNvSpPr txBox="1"/>
          <p:nvPr/>
        </p:nvSpPr>
        <p:spPr>
          <a:xfrm rot="20041435">
            <a:off x="1036503" y="2077822"/>
            <a:ext cx="1384626" cy="369332"/>
          </a:xfrm>
          <a:prstGeom prst="rect">
            <a:avLst/>
          </a:prstGeom>
          <a:noFill/>
        </p:spPr>
        <p:txBody>
          <a:bodyPr wrap="square" rtlCol="0">
            <a:spAutoFit/>
          </a:bodyPr>
          <a:lstStyle/>
          <a:p>
            <a:pPr algn="ctr"/>
            <a:r>
              <a:rPr kumimoji="1" lang="en-US" altLang="ja-JP" b="1" dirty="0">
                <a:solidFill>
                  <a:srgbClr val="C00000"/>
                </a:solidFill>
                <a:latin typeface="BIZ UDPゴシック" panose="020B0400000000000000" pitchFamily="50" charset="-128"/>
                <a:ea typeface="BIZ UDPゴシック" panose="020B0400000000000000" pitchFamily="50" charset="-128"/>
              </a:rPr>
              <a:t>2</a:t>
            </a:r>
            <a:r>
              <a:rPr kumimoji="1" lang="ja-JP" altLang="en-US" b="1" dirty="0">
                <a:solidFill>
                  <a:srgbClr val="C00000"/>
                </a:solidFill>
                <a:latin typeface="BIZ UDPゴシック" panose="020B0400000000000000" pitchFamily="50" charset="-128"/>
                <a:ea typeface="BIZ UDPゴシック" panose="020B0400000000000000" pitchFamily="50" charset="-128"/>
              </a:rPr>
              <a:t>月</a:t>
            </a:r>
            <a:r>
              <a:rPr kumimoji="1" lang="en-US" altLang="ja-JP" b="1" dirty="0">
                <a:solidFill>
                  <a:srgbClr val="C00000"/>
                </a:solidFill>
                <a:latin typeface="BIZ UDPゴシック" panose="020B0400000000000000" pitchFamily="50" charset="-128"/>
                <a:ea typeface="BIZ UDPゴシック" panose="020B0400000000000000" pitchFamily="50" charset="-128"/>
              </a:rPr>
              <a:t>11</a:t>
            </a:r>
            <a:r>
              <a:rPr kumimoji="1" lang="ja-JP" altLang="en-US" b="1" dirty="0">
                <a:solidFill>
                  <a:srgbClr val="C00000"/>
                </a:solidFill>
                <a:latin typeface="BIZ UDPゴシック" panose="020B0400000000000000" pitchFamily="50" charset="-128"/>
                <a:ea typeface="BIZ UDPゴシック" panose="020B0400000000000000" pitchFamily="50" charset="-128"/>
              </a:rPr>
              <a:t>日</a:t>
            </a:r>
          </a:p>
        </p:txBody>
      </p:sp>
      <p:sp>
        <p:nvSpPr>
          <p:cNvPr id="31" name="テキスト ボックス 30">
            <a:extLst>
              <a:ext uri="{FF2B5EF4-FFF2-40B4-BE49-F238E27FC236}">
                <a16:creationId xmlns:a16="http://schemas.microsoft.com/office/drawing/2014/main" id="{1B2B5965-F1C1-4D8C-9BB1-B609AC8D9258}"/>
              </a:ext>
            </a:extLst>
          </p:cNvPr>
          <p:cNvSpPr txBox="1"/>
          <p:nvPr/>
        </p:nvSpPr>
        <p:spPr>
          <a:xfrm rot="20041435">
            <a:off x="963636" y="5506822"/>
            <a:ext cx="1384626" cy="369332"/>
          </a:xfrm>
          <a:prstGeom prst="rect">
            <a:avLst/>
          </a:prstGeom>
          <a:noFill/>
        </p:spPr>
        <p:txBody>
          <a:bodyPr wrap="square" rtlCol="0">
            <a:spAutoFit/>
          </a:bodyPr>
          <a:lstStyle/>
          <a:p>
            <a:pPr algn="ctr"/>
            <a:r>
              <a:rPr kumimoji="1" lang="en-US" altLang="ja-JP" b="1" dirty="0">
                <a:solidFill>
                  <a:srgbClr val="C00000"/>
                </a:solidFill>
                <a:latin typeface="BIZ UDPゴシック" panose="020B0400000000000000" pitchFamily="50" charset="-128"/>
                <a:ea typeface="BIZ UDPゴシック" panose="020B0400000000000000" pitchFamily="50" charset="-128"/>
              </a:rPr>
              <a:t>2</a:t>
            </a:r>
            <a:r>
              <a:rPr kumimoji="1" lang="ja-JP" altLang="en-US" b="1" dirty="0">
                <a:solidFill>
                  <a:srgbClr val="C00000"/>
                </a:solidFill>
                <a:latin typeface="BIZ UDPゴシック" panose="020B0400000000000000" pitchFamily="50" charset="-128"/>
                <a:ea typeface="BIZ UDPゴシック" panose="020B0400000000000000" pitchFamily="50" charset="-128"/>
              </a:rPr>
              <a:t>月</a:t>
            </a:r>
            <a:r>
              <a:rPr kumimoji="1" lang="en-US" altLang="ja-JP" b="1" dirty="0">
                <a:solidFill>
                  <a:srgbClr val="C00000"/>
                </a:solidFill>
                <a:latin typeface="BIZ UDPゴシック" panose="020B0400000000000000" pitchFamily="50" charset="-128"/>
                <a:ea typeface="BIZ UDPゴシック" panose="020B0400000000000000" pitchFamily="50" charset="-128"/>
              </a:rPr>
              <a:t>17</a:t>
            </a:r>
            <a:r>
              <a:rPr kumimoji="1" lang="ja-JP" altLang="en-US" b="1" dirty="0">
                <a:solidFill>
                  <a:srgbClr val="C00000"/>
                </a:solidFill>
                <a:latin typeface="BIZ UDPゴシック" panose="020B0400000000000000" pitchFamily="50" charset="-128"/>
                <a:ea typeface="BIZ UDPゴシック" panose="020B0400000000000000" pitchFamily="50" charset="-128"/>
              </a:rPr>
              <a:t>日</a:t>
            </a:r>
          </a:p>
        </p:txBody>
      </p:sp>
      <p:sp>
        <p:nvSpPr>
          <p:cNvPr id="32" name="テキスト ボックス 31">
            <a:extLst>
              <a:ext uri="{FF2B5EF4-FFF2-40B4-BE49-F238E27FC236}">
                <a16:creationId xmlns:a16="http://schemas.microsoft.com/office/drawing/2014/main" id="{564695C2-A97D-4376-9B75-73E2623A6EA2}"/>
              </a:ext>
            </a:extLst>
          </p:cNvPr>
          <p:cNvSpPr txBox="1"/>
          <p:nvPr/>
        </p:nvSpPr>
        <p:spPr>
          <a:xfrm rot="20041435">
            <a:off x="3479365" y="5610189"/>
            <a:ext cx="1384626" cy="369332"/>
          </a:xfrm>
          <a:prstGeom prst="rect">
            <a:avLst/>
          </a:prstGeom>
          <a:noFill/>
        </p:spPr>
        <p:txBody>
          <a:bodyPr wrap="square" rtlCol="0">
            <a:spAutoFit/>
          </a:bodyPr>
          <a:lstStyle/>
          <a:p>
            <a:pPr algn="ctr"/>
            <a:r>
              <a:rPr kumimoji="1" lang="en-US" altLang="ja-JP" b="1" dirty="0">
                <a:solidFill>
                  <a:srgbClr val="C00000"/>
                </a:solidFill>
                <a:latin typeface="BIZ UDPゴシック" panose="020B0400000000000000" pitchFamily="50" charset="-128"/>
                <a:ea typeface="BIZ UDPゴシック" panose="020B0400000000000000" pitchFamily="50" charset="-128"/>
              </a:rPr>
              <a:t>2</a:t>
            </a:r>
            <a:r>
              <a:rPr kumimoji="1" lang="ja-JP" altLang="en-US" b="1" dirty="0">
                <a:solidFill>
                  <a:srgbClr val="C00000"/>
                </a:solidFill>
                <a:latin typeface="BIZ UDPゴシック" panose="020B0400000000000000" pitchFamily="50" charset="-128"/>
                <a:ea typeface="BIZ UDPゴシック" panose="020B0400000000000000" pitchFamily="50" charset="-128"/>
              </a:rPr>
              <a:t>月</a:t>
            </a:r>
            <a:r>
              <a:rPr kumimoji="1" lang="en-US" altLang="ja-JP" b="1" dirty="0">
                <a:solidFill>
                  <a:srgbClr val="C00000"/>
                </a:solidFill>
                <a:latin typeface="BIZ UDPゴシック" panose="020B0400000000000000" pitchFamily="50" charset="-128"/>
                <a:ea typeface="BIZ UDPゴシック" panose="020B0400000000000000" pitchFamily="50" charset="-128"/>
              </a:rPr>
              <a:t>18</a:t>
            </a:r>
            <a:r>
              <a:rPr kumimoji="1" lang="ja-JP" altLang="en-US" b="1" dirty="0">
                <a:solidFill>
                  <a:srgbClr val="C00000"/>
                </a:solidFill>
                <a:latin typeface="BIZ UDPゴシック" panose="020B0400000000000000" pitchFamily="50" charset="-128"/>
                <a:ea typeface="BIZ UDPゴシック" panose="020B0400000000000000" pitchFamily="50" charset="-128"/>
              </a:rPr>
              <a:t>日</a:t>
            </a:r>
          </a:p>
        </p:txBody>
      </p:sp>
      <p:sp>
        <p:nvSpPr>
          <p:cNvPr id="33" name="テキスト ボックス 32">
            <a:extLst>
              <a:ext uri="{FF2B5EF4-FFF2-40B4-BE49-F238E27FC236}">
                <a16:creationId xmlns:a16="http://schemas.microsoft.com/office/drawing/2014/main" id="{21B63BA3-52F4-4D83-9638-0E5D96BD0B0C}"/>
              </a:ext>
            </a:extLst>
          </p:cNvPr>
          <p:cNvSpPr txBox="1"/>
          <p:nvPr/>
        </p:nvSpPr>
        <p:spPr>
          <a:xfrm rot="20041435">
            <a:off x="4829440" y="4192641"/>
            <a:ext cx="2067339" cy="369332"/>
          </a:xfrm>
          <a:prstGeom prst="rect">
            <a:avLst/>
          </a:prstGeom>
          <a:noFill/>
        </p:spPr>
        <p:txBody>
          <a:bodyPr wrap="square" rtlCol="0">
            <a:spAutoFit/>
          </a:bodyPr>
          <a:lstStyle/>
          <a:p>
            <a:r>
              <a:rPr kumimoji="1" lang="en-US" altLang="ja-JP" b="1" dirty="0">
                <a:solidFill>
                  <a:srgbClr val="C00000"/>
                </a:solidFill>
                <a:latin typeface="BIZ UDPゴシック" panose="020B0400000000000000" pitchFamily="50" charset="-128"/>
                <a:ea typeface="BIZ UDPゴシック" panose="020B0400000000000000" pitchFamily="50" charset="-128"/>
              </a:rPr>
              <a:t>2</a:t>
            </a:r>
            <a:r>
              <a:rPr kumimoji="1" lang="ja-JP" altLang="en-US" b="1" dirty="0">
                <a:solidFill>
                  <a:srgbClr val="C00000"/>
                </a:solidFill>
                <a:latin typeface="BIZ UDPゴシック" panose="020B0400000000000000" pitchFamily="50" charset="-128"/>
                <a:ea typeface="BIZ UDPゴシック" panose="020B0400000000000000" pitchFamily="50" charset="-128"/>
              </a:rPr>
              <a:t>月</a:t>
            </a:r>
            <a:r>
              <a:rPr kumimoji="1" lang="en-US" altLang="ja-JP" b="1" dirty="0">
                <a:solidFill>
                  <a:srgbClr val="C00000"/>
                </a:solidFill>
                <a:latin typeface="BIZ UDPゴシック" panose="020B0400000000000000" pitchFamily="50" charset="-128"/>
                <a:ea typeface="BIZ UDPゴシック" panose="020B0400000000000000" pitchFamily="50" charset="-128"/>
              </a:rPr>
              <a:t>19</a:t>
            </a:r>
            <a:r>
              <a:rPr kumimoji="1" lang="ja-JP" altLang="en-US" b="1" dirty="0">
                <a:solidFill>
                  <a:srgbClr val="C00000"/>
                </a:solidFill>
                <a:latin typeface="BIZ UDPゴシック" panose="020B0400000000000000" pitchFamily="50" charset="-128"/>
                <a:ea typeface="BIZ UDPゴシック" panose="020B0400000000000000" pitchFamily="50" charset="-128"/>
              </a:rPr>
              <a:t>日～</a:t>
            </a:r>
            <a:r>
              <a:rPr kumimoji="1" lang="en-US" altLang="ja-JP" b="1" dirty="0">
                <a:solidFill>
                  <a:srgbClr val="C00000"/>
                </a:solidFill>
                <a:latin typeface="BIZ UDPゴシック" panose="020B0400000000000000" pitchFamily="50" charset="-128"/>
                <a:ea typeface="BIZ UDPゴシック" panose="020B0400000000000000" pitchFamily="50" charset="-128"/>
              </a:rPr>
              <a:t>20</a:t>
            </a:r>
            <a:r>
              <a:rPr kumimoji="1" lang="ja-JP" altLang="en-US" b="1" dirty="0">
                <a:solidFill>
                  <a:srgbClr val="C00000"/>
                </a:solidFill>
                <a:latin typeface="BIZ UDPゴシック" panose="020B0400000000000000" pitchFamily="50" charset="-128"/>
                <a:ea typeface="BIZ UDPゴシック" panose="020B0400000000000000" pitchFamily="50" charset="-128"/>
              </a:rPr>
              <a:t>日</a:t>
            </a:r>
          </a:p>
        </p:txBody>
      </p:sp>
      <p:sp>
        <p:nvSpPr>
          <p:cNvPr id="35" name="テキスト ボックス 34">
            <a:extLst>
              <a:ext uri="{FF2B5EF4-FFF2-40B4-BE49-F238E27FC236}">
                <a16:creationId xmlns:a16="http://schemas.microsoft.com/office/drawing/2014/main" id="{75ABFCA3-235E-4E93-9265-D24FA4EF8894}"/>
              </a:ext>
            </a:extLst>
          </p:cNvPr>
          <p:cNvSpPr txBox="1"/>
          <p:nvPr/>
        </p:nvSpPr>
        <p:spPr>
          <a:xfrm rot="20041435">
            <a:off x="8355776" y="5506822"/>
            <a:ext cx="1384626" cy="369332"/>
          </a:xfrm>
          <a:prstGeom prst="rect">
            <a:avLst/>
          </a:prstGeom>
          <a:noFill/>
        </p:spPr>
        <p:txBody>
          <a:bodyPr wrap="square" rtlCol="0">
            <a:spAutoFit/>
          </a:bodyPr>
          <a:lstStyle/>
          <a:p>
            <a:pPr algn="ctr"/>
            <a:r>
              <a:rPr kumimoji="1" lang="en-US" altLang="ja-JP" b="1" dirty="0">
                <a:solidFill>
                  <a:srgbClr val="C00000"/>
                </a:solidFill>
                <a:latin typeface="BIZ UDPゴシック" panose="020B0400000000000000" pitchFamily="50" charset="-128"/>
                <a:ea typeface="BIZ UDPゴシック" panose="020B0400000000000000" pitchFamily="50" charset="-128"/>
              </a:rPr>
              <a:t>2</a:t>
            </a:r>
            <a:r>
              <a:rPr kumimoji="1" lang="ja-JP" altLang="en-US" b="1" dirty="0">
                <a:solidFill>
                  <a:srgbClr val="C00000"/>
                </a:solidFill>
                <a:latin typeface="BIZ UDPゴシック" panose="020B0400000000000000" pitchFamily="50" charset="-128"/>
                <a:ea typeface="BIZ UDPゴシック" panose="020B0400000000000000" pitchFamily="50" charset="-128"/>
              </a:rPr>
              <a:t>月２１日</a:t>
            </a:r>
          </a:p>
        </p:txBody>
      </p:sp>
      <p:sp>
        <p:nvSpPr>
          <p:cNvPr id="36" name="テキスト ボックス 35">
            <a:extLst>
              <a:ext uri="{FF2B5EF4-FFF2-40B4-BE49-F238E27FC236}">
                <a16:creationId xmlns:a16="http://schemas.microsoft.com/office/drawing/2014/main" id="{F913B06E-2A7D-40BB-B8EA-B352D6F0EA5B}"/>
              </a:ext>
            </a:extLst>
          </p:cNvPr>
          <p:cNvSpPr txBox="1"/>
          <p:nvPr/>
        </p:nvSpPr>
        <p:spPr>
          <a:xfrm rot="20041435">
            <a:off x="10847603" y="5610190"/>
            <a:ext cx="1384626" cy="369332"/>
          </a:xfrm>
          <a:prstGeom prst="rect">
            <a:avLst/>
          </a:prstGeom>
          <a:noFill/>
        </p:spPr>
        <p:txBody>
          <a:bodyPr wrap="square" rtlCol="0">
            <a:spAutoFit/>
          </a:bodyPr>
          <a:lstStyle/>
          <a:p>
            <a:pPr algn="ctr"/>
            <a:r>
              <a:rPr kumimoji="1" lang="en-US" altLang="ja-JP" b="1" dirty="0">
                <a:solidFill>
                  <a:srgbClr val="C00000"/>
                </a:solidFill>
                <a:latin typeface="BIZ UDPゴシック" panose="020B0400000000000000" pitchFamily="50" charset="-128"/>
                <a:ea typeface="BIZ UDPゴシック" panose="020B0400000000000000" pitchFamily="50" charset="-128"/>
              </a:rPr>
              <a:t>2</a:t>
            </a:r>
            <a:r>
              <a:rPr kumimoji="1" lang="ja-JP" altLang="en-US" b="1" dirty="0">
                <a:solidFill>
                  <a:srgbClr val="C00000"/>
                </a:solidFill>
                <a:latin typeface="BIZ UDPゴシック" panose="020B0400000000000000" pitchFamily="50" charset="-128"/>
                <a:ea typeface="BIZ UDPゴシック" panose="020B0400000000000000" pitchFamily="50" charset="-128"/>
              </a:rPr>
              <a:t>月２</a:t>
            </a:r>
            <a:r>
              <a:rPr kumimoji="1" lang="en-US" altLang="ja-JP" b="1" dirty="0">
                <a:solidFill>
                  <a:srgbClr val="C00000"/>
                </a:solidFill>
                <a:latin typeface="BIZ UDPゴシック" panose="020B0400000000000000" pitchFamily="50" charset="-128"/>
                <a:ea typeface="BIZ UDPゴシック" panose="020B0400000000000000" pitchFamily="50" charset="-128"/>
              </a:rPr>
              <a:t>2</a:t>
            </a:r>
            <a:r>
              <a:rPr kumimoji="1" lang="ja-JP" altLang="en-US" b="1" dirty="0">
                <a:solidFill>
                  <a:srgbClr val="C00000"/>
                </a:solidFill>
                <a:latin typeface="BIZ UDPゴシック" panose="020B0400000000000000" pitchFamily="50" charset="-128"/>
                <a:ea typeface="BIZ UDPゴシック" panose="020B0400000000000000" pitchFamily="50" charset="-128"/>
              </a:rPr>
              <a:t>日</a:t>
            </a:r>
          </a:p>
        </p:txBody>
      </p:sp>
      <p:sp>
        <p:nvSpPr>
          <p:cNvPr id="2" name="矢印: 右 1">
            <a:extLst>
              <a:ext uri="{FF2B5EF4-FFF2-40B4-BE49-F238E27FC236}">
                <a16:creationId xmlns:a16="http://schemas.microsoft.com/office/drawing/2014/main" id="{785488A2-9ECE-444F-81D6-3D68A58C25B9}"/>
              </a:ext>
            </a:extLst>
          </p:cNvPr>
          <p:cNvSpPr/>
          <p:nvPr/>
        </p:nvSpPr>
        <p:spPr>
          <a:xfrm>
            <a:off x="2281646" y="1436914"/>
            <a:ext cx="243340" cy="57476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EA8FAB84-AECC-47A0-AD53-1E3AE2E0139D}"/>
              </a:ext>
            </a:extLst>
          </p:cNvPr>
          <p:cNvSpPr/>
          <p:nvPr/>
        </p:nvSpPr>
        <p:spPr>
          <a:xfrm>
            <a:off x="4742953" y="1430193"/>
            <a:ext cx="243340" cy="57476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E96CFB5A-C13C-488A-95A2-FA4CF4FC63E9}"/>
              </a:ext>
            </a:extLst>
          </p:cNvPr>
          <p:cNvSpPr/>
          <p:nvPr/>
        </p:nvSpPr>
        <p:spPr>
          <a:xfrm>
            <a:off x="7213095" y="1456319"/>
            <a:ext cx="243340" cy="57476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9EAA36E6-8FB7-4F2C-8662-715B6950D257}"/>
              </a:ext>
            </a:extLst>
          </p:cNvPr>
          <p:cNvSpPr/>
          <p:nvPr/>
        </p:nvSpPr>
        <p:spPr>
          <a:xfrm>
            <a:off x="9703319" y="1505864"/>
            <a:ext cx="243340" cy="57476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DE23400A-1DEA-4FA2-B490-591247ACA7B3}"/>
              </a:ext>
            </a:extLst>
          </p:cNvPr>
          <p:cNvSpPr/>
          <p:nvPr/>
        </p:nvSpPr>
        <p:spPr>
          <a:xfrm>
            <a:off x="2336179" y="4846320"/>
            <a:ext cx="243340" cy="57476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B65AD8D9-BEDD-417F-BB0D-2CAFF8BA78BC}"/>
              </a:ext>
            </a:extLst>
          </p:cNvPr>
          <p:cNvSpPr/>
          <p:nvPr/>
        </p:nvSpPr>
        <p:spPr>
          <a:xfrm>
            <a:off x="4708034" y="4856117"/>
            <a:ext cx="243340" cy="57476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13A36796-90C3-41EC-94F6-7332DF125A9F}"/>
              </a:ext>
            </a:extLst>
          </p:cNvPr>
          <p:cNvSpPr/>
          <p:nvPr/>
        </p:nvSpPr>
        <p:spPr>
          <a:xfrm>
            <a:off x="7135556" y="4899312"/>
            <a:ext cx="243340" cy="57476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21784CCB-8953-4B54-AAD8-261372967B1E}"/>
              </a:ext>
            </a:extLst>
          </p:cNvPr>
          <p:cNvSpPr/>
          <p:nvPr/>
        </p:nvSpPr>
        <p:spPr>
          <a:xfrm>
            <a:off x="9607544" y="4886323"/>
            <a:ext cx="243340" cy="57476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吹き出し: 角を丸めた四角形 2">
            <a:extLst>
              <a:ext uri="{FF2B5EF4-FFF2-40B4-BE49-F238E27FC236}">
                <a16:creationId xmlns:a16="http://schemas.microsoft.com/office/drawing/2014/main" id="{B8A9A256-C66E-493F-A16C-A3959E0FB0EC}"/>
              </a:ext>
            </a:extLst>
          </p:cNvPr>
          <p:cNvSpPr/>
          <p:nvPr/>
        </p:nvSpPr>
        <p:spPr>
          <a:xfrm>
            <a:off x="968208" y="2863815"/>
            <a:ext cx="1313437" cy="470263"/>
          </a:xfrm>
          <a:prstGeom prst="wedgeRoundRectCallout">
            <a:avLst>
              <a:gd name="adj1" fmla="val 13573"/>
              <a:gd name="adj2" fmla="val -141204"/>
              <a:gd name="adj3" fmla="val 16667"/>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tx1"/>
                </a:solidFill>
                <a:latin typeface="BIZ UDPゴシック" panose="020B0400000000000000" pitchFamily="50" charset="-128"/>
                <a:ea typeface="BIZ UDPゴシック" panose="020B0400000000000000" pitchFamily="50" charset="-128"/>
              </a:rPr>
              <a:t>ロシアはウクライナに侵攻すると思うよ～</a:t>
            </a:r>
            <a:endParaRPr kumimoji="1" lang="en-US" altLang="ja-JP" sz="900" b="1"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900" b="1" dirty="0">
                <a:solidFill>
                  <a:schemeClr val="tx1"/>
                </a:solidFill>
                <a:latin typeface="BIZ UDPゴシック" panose="020B0400000000000000" pitchFamily="50" charset="-128"/>
                <a:ea typeface="BIZ UDPゴシック" panose="020B0400000000000000" pitchFamily="50" charset="-128"/>
              </a:rPr>
              <a:t>＠バイデン大統領</a:t>
            </a:r>
          </a:p>
        </p:txBody>
      </p:sp>
      <p:sp>
        <p:nvSpPr>
          <p:cNvPr id="4" name="テキスト ボックス 3">
            <a:extLst>
              <a:ext uri="{FF2B5EF4-FFF2-40B4-BE49-F238E27FC236}">
                <a16:creationId xmlns:a16="http://schemas.microsoft.com/office/drawing/2014/main" id="{8EF3C8F1-E767-4E53-9EFF-876D0DEF2EA6}"/>
              </a:ext>
            </a:extLst>
          </p:cNvPr>
          <p:cNvSpPr txBox="1"/>
          <p:nvPr/>
        </p:nvSpPr>
        <p:spPr>
          <a:xfrm>
            <a:off x="-17035" y="3371814"/>
            <a:ext cx="12204248" cy="523220"/>
          </a:xfrm>
          <a:prstGeom prst="rect">
            <a:avLst/>
          </a:prstGeom>
          <a:solidFill>
            <a:schemeClr val="bg1"/>
          </a:solidFill>
          <a:effectLst>
            <a:glow rad="228600">
              <a:schemeClr val="accent6">
                <a:satMod val="175000"/>
                <a:alpha val="40000"/>
              </a:schemeClr>
            </a:glow>
          </a:effectLst>
        </p:spPr>
        <p:txBody>
          <a:bodyPr wrap="square" rtlCol="0">
            <a:spAutoFit/>
          </a:bodyPr>
          <a:lstStyle/>
          <a:p>
            <a:pPr algn="ctr"/>
            <a:r>
              <a:rPr kumimoji="1" lang="en-US" altLang="ja-JP" sz="2800" dirty="0">
                <a:solidFill>
                  <a:srgbClr val="FF0000"/>
                </a:solidFill>
                <a:latin typeface="HGS創英角ｺﾞｼｯｸUB" panose="020B0900000000000000" pitchFamily="50" charset="-128"/>
                <a:ea typeface="HGS創英角ｺﾞｼｯｸUB" panose="020B0900000000000000" pitchFamily="50" charset="-128"/>
              </a:rPr>
              <a:t>【</a:t>
            </a:r>
            <a:r>
              <a:rPr kumimoji="1" lang="ja-JP" altLang="en-US" sz="2800" dirty="0">
                <a:solidFill>
                  <a:srgbClr val="FF0000"/>
                </a:solidFill>
                <a:latin typeface="HGS創英角ｺﾞｼｯｸUB" panose="020B0900000000000000" pitchFamily="50" charset="-128"/>
                <a:ea typeface="HGS創英角ｺﾞｼｯｸUB" panose="020B0900000000000000" pitchFamily="50" charset="-128"/>
              </a:rPr>
              <a:t>再掲</a:t>
            </a:r>
            <a:r>
              <a:rPr kumimoji="1" lang="en-US" altLang="ja-JP" sz="2800" dirty="0">
                <a:solidFill>
                  <a:srgbClr val="FF0000"/>
                </a:solidFill>
                <a:latin typeface="HGS創英角ｺﾞｼｯｸUB" panose="020B0900000000000000" pitchFamily="50" charset="-128"/>
                <a:ea typeface="HGS創英角ｺﾞｼｯｸUB" panose="020B0900000000000000" pitchFamily="50" charset="-128"/>
              </a:rPr>
              <a:t>】</a:t>
            </a:r>
            <a:r>
              <a:rPr kumimoji="1" lang="ja-JP" altLang="en-US" sz="2800" dirty="0">
                <a:latin typeface="HGS創英角ｺﾞｼｯｸUB" panose="020B0900000000000000" pitchFamily="50" charset="-128"/>
                <a:ea typeface="HGS創英角ｺﾞｼｯｸUB" panose="020B0900000000000000" pitchFamily="50" charset="-128"/>
              </a:rPr>
              <a:t>ウクライナ軍によるドンバス攻撃からロシアの特別軍事作戦へ</a:t>
            </a:r>
          </a:p>
        </p:txBody>
      </p:sp>
    </p:spTree>
    <p:extLst>
      <p:ext uri="{BB962C8B-B14F-4D97-AF65-F5344CB8AC3E}">
        <p14:creationId xmlns:p14="http://schemas.microsoft.com/office/powerpoint/2010/main" val="2845447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a:solidFill>
                  <a:schemeClr val="bg1"/>
                </a:solidFill>
                <a:latin typeface="Meiryo UI" panose="020B0604030504040204" pitchFamily="50" charset="-128"/>
                <a:ea typeface="Meiryo UI" panose="020B0604030504040204" pitchFamily="50" charset="-128"/>
              </a:rPr>
              <a:t>Space Situational Awareness</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3" name="図 2" descr="ダイアグラム&#10;&#10;自動的に生成された説明">
            <a:extLst>
              <a:ext uri="{FF2B5EF4-FFF2-40B4-BE49-F238E27FC236}">
                <a16:creationId xmlns:a16="http://schemas.microsoft.com/office/drawing/2014/main" id="{F372D250-05DE-4EB4-959B-83DDFB019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9" y="2066620"/>
            <a:ext cx="6165364" cy="4169526"/>
          </a:xfrm>
          <a:prstGeom prst="rect">
            <a:avLst/>
          </a:prstGeom>
        </p:spPr>
      </p:pic>
      <p:grpSp>
        <p:nvGrpSpPr>
          <p:cNvPr id="12" name="object 37">
            <a:extLst>
              <a:ext uri="{FF2B5EF4-FFF2-40B4-BE49-F238E27FC236}">
                <a16:creationId xmlns:a16="http://schemas.microsoft.com/office/drawing/2014/main" id="{C18BDDB7-99DF-4949-A37F-23AB52FA947F}"/>
              </a:ext>
            </a:extLst>
          </p:cNvPr>
          <p:cNvGrpSpPr/>
          <p:nvPr/>
        </p:nvGrpSpPr>
        <p:grpSpPr>
          <a:xfrm>
            <a:off x="7349789" y="2874059"/>
            <a:ext cx="136525" cy="913130"/>
            <a:chOff x="5567171" y="2277617"/>
            <a:chExt cx="136525" cy="913130"/>
          </a:xfrm>
        </p:grpSpPr>
        <p:sp>
          <p:nvSpPr>
            <p:cNvPr id="13" name="object 38">
              <a:extLst>
                <a:ext uri="{FF2B5EF4-FFF2-40B4-BE49-F238E27FC236}">
                  <a16:creationId xmlns:a16="http://schemas.microsoft.com/office/drawing/2014/main" id="{23630EC2-BDC3-4147-89F6-C514CCA15874}"/>
                </a:ext>
              </a:extLst>
            </p:cNvPr>
            <p:cNvSpPr/>
            <p:nvPr/>
          </p:nvSpPr>
          <p:spPr>
            <a:xfrm>
              <a:off x="5577077" y="2868929"/>
              <a:ext cx="0" cy="321310"/>
            </a:xfrm>
            <a:custGeom>
              <a:avLst/>
              <a:gdLst/>
              <a:ahLst/>
              <a:cxnLst/>
              <a:rect l="l" t="t" r="r" b="b"/>
              <a:pathLst>
                <a:path h="321310">
                  <a:moveTo>
                    <a:pt x="0" y="321310"/>
                  </a:moveTo>
                  <a:lnTo>
                    <a:pt x="0" y="0"/>
                  </a:lnTo>
                </a:path>
              </a:pathLst>
            </a:custGeom>
            <a:ln w="19812">
              <a:solidFill>
                <a:srgbClr val="000000"/>
              </a:solidFill>
              <a:prstDash val="sysDash"/>
            </a:ln>
          </p:spPr>
          <p:txBody>
            <a:bodyPr wrap="square" lIns="0" tIns="0" rIns="0" bIns="0" rtlCol="0"/>
            <a:lstStyle/>
            <a:p>
              <a:endParaRPr/>
            </a:p>
          </p:txBody>
        </p:sp>
        <p:sp>
          <p:nvSpPr>
            <p:cNvPr id="14" name="object 39">
              <a:extLst>
                <a:ext uri="{FF2B5EF4-FFF2-40B4-BE49-F238E27FC236}">
                  <a16:creationId xmlns:a16="http://schemas.microsoft.com/office/drawing/2014/main" id="{2DC3505E-361B-4B35-B417-6DF5BC19942F}"/>
                </a:ext>
              </a:extLst>
            </p:cNvPr>
            <p:cNvSpPr/>
            <p:nvPr/>
          </p:nvSpPr>
          <p:spPr>
            <a:xfrm>
              <a:off x="5577077" y="2277617"/>
              <a:ext cx="127000" cy="550545"/>
            </a:xfrm>
            <a:custGeom>
              <a:avLst/>
              <a:gdLst/>
              <a:ahLst/>
              <a:cxnLst/>
              <a:rect l="l" t="t" r="r" b="b"/>
              <a:pathLst>
                <a:path w="127000" h="550544">
                  <a:moveTo>
                    <a:pt x="3048" y="0"/>
                  </a:moveTo>
                  <a:lnTo>
                    <a:pt x="3048" y="550037"/>
                  </a:lnTo>
                </a:path>
                <a:path w="127000" h="550544">
                  <a:moveTo>
                    <a:pt x="0" y="364236"/>
                  </a:moveTo>
                  <a:lnTo>
                    <a:pt x="126492" y="364236"/>
                  </a:lnTo>
                </a:path>
              </a:pathLst>
            </a:custGeom>
            <a:ln w="19811">
              <a:solidFill>
                <a:srgbClr val="000000"/>
              </a:solidFill>
            </a:ln>
          </p:spPr>
          <p:txBody>
            <a:bodyPr wrap="square" lIns="0" tIns="0" rIns="0" bIns="0" rtlCol="0"/>
            <a:lstStyle/>
            <a:p>
              <a:endParaRPr/>
            </a:p>
          </p:txBody>
        </p:sp>
      </p:grpSp>
      <p:grpSp>
        <p:nvGrpSpPr>
          <p:cNvPr id="15" name="object 40">
            <a:extLst>
              <a:ext uri="{FF2B5EF4-FFF2-40B4-BE49-F238E27FC236}">
                <a16:creationId xmlns:a16="http://schemas.microsoft.com/office/drawing/2014/main" id="{B3AF84DB-96BB-40E6-9C56-57ADA0E3B5C9}"/>
              </a:ext>
            </a:extLst>
          </p:cNvPr>
          <p:cNvGrpSpPr/>
          <p:nvPr/>
        </p:nvGrpSpPr>
        <p:grpSpPr>
          <a:xfrm>
            <a:off x="7613188" y="3318052"/>
            <a:ext cx="1279525" cy="2463165"/>
            <a:chOff x="5830570" y="2721610"/>
            <a:chExt cx="1279525" cy="2463165"/>
          </a:xfrm>
        </p:grpSpPr>
        <p:sp>
          <p:nvSpPr>
            <p:cNvPr id="16" name="object 41">
              <a:extLst>
                <a:ext uri="{FF2B5EF4-FFF2-40B4-BE49-F238E27FC236}">
                  <a16:creationId xmlns:a16="http://schemas.microsoft.com/office/drawing/2014/main" id="{4E54904E-569B-4746-9313-478DDF40066D}"/>
                </a:ext>
              </a:extLst>
            </p:cNvPr>
            <p:cNvSpPr/>
            <p:nvPr/>
          </p:nvSpPr>
          <p:spPr>
            <a:xfrm>
              <a:off x="5840730" y="2731770"/>
              <a:ext cx="123825" cy="2442845"/>
            </a:xfrm>
            <a:custGeom>
              <a:avLst/>
              <a:gdLst/>
              <a:ahLst/>
              <a:cxnLst/>
              <a:rect l="l" t="t" r="r" b="b"/>
              <a:pathLst>
                <a:path w="123825" h="2442845">
                  <a:moveTo>
                    <a:pt x="9144" y="0"/>
                  </a:moveTo>
                  <a:lnTo>
                    <a:pt x="9144" y="2442591"/>
                  </a:lnTo>
                </a:path>
                <a:path w="123825" h="2442845">
                  <a:moveTo>
                    <a:pt x="0" y="249935"/>
                  </a:moveTo>
                  <a:lnTo>
                    <a:pt x="123444" y="249935"/>
                  </a:lnTo>
                </a:path>
              </a:pathLst>
            </a:custGeom>
            <a:ln w="19811">
              <a:solidFill>
                <a:srgbClr val="000000"/>
              </a:solidFill>
            </a:ln>
          </p:spPr>
          <p:txBody>
            <a:bodyPr wrap="square" lIns="0" tIns="0" rIns="0" bIns="0" rtlCol="0"/>
            <a:lstStyle/>
            <a:p>
              <a:endParaRPr/>
            </a:p>
          </p:txBody>
        </p:sp>
        <p:sp>
          <p:nvSpPr>
            <p:cNvPr id="17" name="object 42">
              <a:extLst>
                <a:ext uri="{FF2B5EF4-FFF2-40B4-BE49-F238E27FC236}">
                  <a16:creationId xmlns:a16="http://schemas.microsoft.com/office/drawing/2014/main" id="{6528DCA8-A146-40CF-9352-74FC417E22F9}"/>
                </a:ext>
              </a:extLst>
            </p:cNvPr>
            <p:cNvSpPr/>
            <p:nvPr/>
          </p:nvSpPr>
          <p:spPr>
            <a:xfrm>
              <a:off x="5964174" y="2850642"/>
              <a:ext cx="1135380" cy="238125"/>
            </a:xfrm>
            <a:custGeom>
              <a:avLst/>
              <a:gdLst/>
              <a:ahLst/>
              <a:cxnLst/>
              <a:rect l="l" t="t" r="r" b="b"/>
              <a:pathLst>
                <a:path w="1135379" h="238125">
                  <a:moveTo>
                    <a:pt x="0" y="237743"/>
                  </a:moveTo>
                  <a:lnTo>
                    <a:pt x="1135379" y="237743"/>
                  </a:lnTo>
                  <a:lnTo>
                    <a:pt x="1135379" y="0"/>
                  </a:lnTo>
                  <a:lnTo>
                    <a:pt x="0" y="0"/>
                  </a:lnTo>
                  <a:lnTo>
                    <a:pt x="0" y="237743"/>
                  </a:lnTo>
                  <a:close/>
                </a:path>
              </a:pathLst>
            </a:custGeom>
            <a:ln w="19812">
              <a:solidFill>
                <a:srgbClr val="000000"/>
              </a:solidFill>
            </a:ln>
          </p:spPr>
          <p:txBody>
            <a:bodyPr wrap="square" lIns="0" tIns="0" rIns="0" bIns="0" rtlCol="0"/>
            <a:lstStyle/>
            <a:p>
              <a:endParaRPr/>
            </a:p>
          </p:txBody>
        </p:sp>
      </p:grpSp>
      <p:sp>
        <p:nvSpPr>
          <p:cNvPr id="18" name="object 43">
            <a:extLst>
              <a:ext uri="{FF2B5EF4-FFF2-40B4-BE49-F238E27FC236}">
                <a16:creationId xmlns:a16="http://schemas.microsoft.com/office/drawing/2014/main" id="{E071D9D3-3BBA-40CD-9591-5B222F456E92}"/>
              </a:ext>
            </a:extLst>
          </p:cNvPr>
          <p:cNvSpPr txBox="1"/>
          <p:nvPr/>
        </p:nvSpPr>
        <p:spPr>
          <a:xfrm>
            <a:off x="7838994" y="3457371"/>
            <a:ext cx="963930" cy="193675"/>
          </a:xfrm>
          <a:prstGeom prst="rect">
            <a:avLst/>
          </a:prstGeom>
        </p:spPr>
        <p:txBody>
          <a:bodyPr vert="horz" wrap="square" lIns="0" tIns="13335" rIns="0" bIns="0" rtlCol="0">
            <a:spAutoFit/>
          </a:bodyPr>
          <a:lstStyle/>
          <a:p>
            <a:pPr>
              <a:lnSpc>
                <a:spcPct val="100000"/>
              </a:lnSpc>
              <a:spcBef>
                <a:spcPts val="105"/>
              </a:spcBef>
              <a:tabLst>
                <a:tab pos="405130" algn="l"/>
                <a:tab pos="810260" algn="l"/>
              </a:tabLst>
            </a:pPr>
            <a:r>
              <a:rPr sz="1100" spc="-50" dirty="0">
                <a:latin typeface="HGPｺﾞｼｯｸE"/>
                <a:cs typeface="HGPｺﾞｼｯｸE"/>
              </a:rPr>
              <a:t>群</a:t>
            </a:r>
            <a:r>
              <a:rPr sz="1100" dirty="0">
                <a:latin typeface="HGPｺﾞｼｯｸE"/>
                <a:cs typeface="HGPｺﾞｼｯｸE"/>
              </a:rPr>
              <a:t>	</a:t>
            </a:r>
            <a:r>
              <a:rPr sz="1100" spc="-50" dirty="0">
                <a:latin typeface="HGPｺﾞｼｯｸE"/>
                <a:cs typeface="HGPｺﾞｼｯｸE"/>
              </a:rPr>
              <a:t>本</a:t>
            </a:r>
            <a:r>
              <a:rPr sz="1100" dirty="0">
                <a:latin typeface="HGPｺﾞｼｯｸE"/>
                <a:cs typeface="HGPｺﾞｼｯｸE"/>
              </a:rPr>
              <a:t>	</a:t>
            </a:r>
            <a:r>
              <a:rPr sz="1100" spc="-50" dirty="0">
                <a:latin typeface="HGPｺﾞｼｯｸE"/>
                <a:cs typeface="HGPｺﾞｼｯｸE"/>
              </a:rPr>
              <a:t>部</a:t>
            </a:r>
            <a:endParaRPr sz="1100">
              <a:latin typeface="HGPｺﾞｼｯｸE"/>
              <a:cs typeface="HGPｺﾞｼｯｸE"/>
            </a:endParaRPr>
          </a:p>
        </p:txBody>
      </p:sp>
      <p:grpSp>
        <p:nvGrpSpPr>
          <p:cNvPr id="19" name="object 44">
            <a:extLst>
              <a:ext uri="{FF2B5EF4-FFF2-40B4-BE49-F238E27FC236}">
                <a16:creationId xmlns:a16="http://schemas.microsoft.com/office/drawing/2014/main" id="{CDA06AD3-0A90-42CC-A815-3E944DC4FA71}"/>
              </a:ext>
            </a:extLst>
          </p:cNvPr>
          <p:cNvGrpSpPr/>
          <p:nvPr/>
        </p:nvGrpSpPr>
        <p:grpSpPr>
          <a:xfrm>
            <a:off x="7613188" y="3961180"/>
            <a:ext cx="157480" cy="429259"/>
            <a:chOff x="5830570" y="3364738"/>
            <a:chExt cx="157480" cy="429259"/>
          </a:xfrm>
        </p:grpSpPr>
        <p:sp>
          <p:nvSpPr>
            <p:cNvPr id="20" name="object 45">
              <a:extLst>
                <a:ext uri="{FF2B5EF4-FFF2-40B4-BE49-F238E27FC236}">
                  <a16:creationId xmlns:a16="http://schemas.microsoft.com/office/drawing/2014/main" id="{F19D92FF-2937-426A-B45A-319CAE6A3D4E}"/>
                </a:ext>
              </a:extLst>
            </p:cNvPr>
            <p:cNvSpPr/>
            <p:nvPr/>
          </p:nvSpPr>
          <p:spPr>
            <a:xfrm>
              <a:off x="5840730" y="3374898"/>
              <a:ext cx="123825" cy="0"/>
            </a:xfrm>
            <a:custGeom>
              <a:avLst/>
              <a:gdLst/>
              <a:ahLst/>
              <a:cxnLst/>
              <a:rect l="l" t="t" r="r" b="b"/>
              <a:pathLst>
                <a:path w="123825">
                  <a:moveTo>
                    <a:pt x="0" y="0"/>
                  </a:moveTo>
                  <a:lnTo>
                    <a:pt x="123444" y="0"/>
                  </a:lnTo>
                </a:path>
              </a:pathLst>
            </a:custGeom>
            <a:ln w="19811">
              <a:solidFill>
                <a:srgbClr val="000000"/>
              </a:solidFill>
            </a:ln>
          </p:spPr>
          <p:txBody>
            <a:bodyPr wrap="square" lIns="0" tIns="0" rIns="0" bIns="0" rtlCol="0"/>
            <a:lstStyle/>
            <a:p>
              <a:endParaRPr/>
            </a:p>
          </p:txBody>
        </p:sp>
        <p:sp>
          <p:nvSpPr>
            <p:cNvPr id="21" name="object 46">
              <a:extLst>
                <a:ext uri="{FF2B5EF4-FFF2-40B4-BE49-F238E27FC236}">
                  <a16:creationId xmlns:a16="http://schemas.microsoft.com/office/drawing/2014/main" id="{4FA570F8-667C-4891-B7D8-D1D691612BF2}"/>
                </a:ext>
              </a:extLst>
            </p:cNvPr>
            <p:cNvSpPr/>
            <p:nvPr/>
          </p:nvSpPr>
          <p:spPr>
            <a:xfrm>
              <a:off x="5859018" y="3783330"/>
              <a:ext cx="119380" cy="0"/>
            </a:xfrm>
            <a:custGeom>
              <a:avLst/>
              <a:gdLst/>
              <a:ahLst/>
              <a:cxnLst/>
              <a:rect l="l" t="t" r="r" b="b"/>
              <a:pathLst>
                <a:path w="119379">
                  <a:moveTo>
                    <a:pt x="0" y="0"/>
                  </a:moveTo>
                  <a:lnTo>
                    <a:pt x="118872" y="0"/>
                  </a:lnTo>
                </a:path>
              </a:pathLst>
            </a:custGeom>
            <a:ln w="19812">
              <a:solidFill>
                <a:srgbClr val="000000"/>
              </a:solidFill>
            </a:ln>
          </p:spPr>
          <p:txBody>
            <a:bodyPr wrap="square" lIns="0" tIns="0" rIns="0" bIns="0" rtlCol="0"/>
            <a:lstStyle/>
            <a:p>
              <a:endParaRPr/>
            </a:p>
          </p:txBody>
        </p:sp>
      </p:grpSp>
      <p:sp>
        <p:nvSpPr>
          <p:cNvPr id="22" name="object 47">
            <a:extLst>
              <a:ext uri="{FF2B5EF4-FFF2-40B4-BE49-F238E27FC236}">
                <a16:creationId xmlns:a16="http://schemas.microsoft.com/office/drawing/2014/main" id="{BC1302F4-6F40-4021-8732-F88EC8E53E5C}"/>
              </a:ext>
            </a:extLst>
          </p:cNvPr>
          <p:cNvSpPr txBox="1"/>
          <p:nvPr/>
        </p:nvSpPr>
        <p:spPr>
          <a:xfrm>
            <a:off x="7771938" y="3840275"/>
            <a:ext cx="1701800" cy="289560"/>
          </a:xfrm>
          <a:prstGeom prst="rect">
            <a:avLst/>
          </a:prstGeom>
          <a:ln w="19811">
            <a:solidFill>
              <a:srgbClr val="000000"/>
            </a:solidFill>
          </a:ln>
        </p:spPr>
        <p:txBody>
          <a:bodyPr vert="horz" wrap="square" lIns="0" tIns="48895" rIns="0" bIns="0" rtlCol="0">
            <a:spAutoFit/>
          </a:bodyPr>
          <a:lstStyle/>
          <a:p>
            <a:pPr marL="66675">
              <a:lnSpc>
                <a:spcPct val="100000"/>
              </a:lnSpc>
              <a:spcBef>
                <a:spcPts val="385"/>
              </a:spcBef>
            </a:pPr>
            <a:r>
              <a:rPr sz="1100" spc="95" dirty="0">
                <a:latin typeface="HGPｺﾞｼｯｸE"/>
                <a:cs typeface="HGPｺﾞｼｯｸE"/>
              </a:rPr>
              <a:t>宇宙作戦指揮所運用隊</a:t>
            </a:r>
            <a:endParaRPr sz="1100">
              <a:latin typeface="HGPｺﾞｼｯｸE"/>
              <a:cs typeface="HGPｺﾞｼｯｸE"/>
            </a:endParaRPr>
          </a:p>
        </p:txBody>
      </p:sp>
      <p:sp>
        <p:nvSpPr>
          <p:cNvPr id="23" name="object 48">
            <a:extLst>
              <a:ext uri="{FF2B5EF4-FFF2-40B4-BE49-F238E27FC236}">
                <a16:creationId xmlns:a16="http://schemas.microsoft.com/office/drawing/2014/main" id="{D822794B-BFFE-4FF3-9B56-0BBA74194AE1}"/>
              </a:ext>
            </a:extLst>
          </p:cNvPr>
          <p:cNvSpPr txBox="1"/>
          <p:nvPr/>
        </p:nvSpPr>
        <p:spPr>
          <a:xfrm>
            <a:off x="6882683" y="2525064"/>
            <a:ext cx="1137285" cy="349250"/>
          </a:xfrm>
          <a:prstGeom prst="rect">
            <a:avLst/>
          </a:prstGeom>
          <a:ln w="19811">
            <a:solidFill>
              <a:srgbClr val="000000"/>
            </a:solidFill>
          </a:ln>
        </p:spPr>
        <p:txBody>
          <a:bodyPr vert="horz" wrap="square" lIns="0" tIns="70485" rIns="0" bIns="0" rtlCol="0">
            <a:spAutoFit/>
          </a:bodyPr>
          <a:lstStyle/>
          <a:p>
            <a:pPr marL="90805">
              <a:lnSpc>
                <a:spcPct val="100000"/>
              </a:lnSpc>
              <a:spcBef>
                <a:spcPts val="555"/>
              </a:spcBef>
            </a:pPr>
            <a:r>
              <a:rPr sz="1450" spc="10" dirty="0">
                <a:latin typeface="HGPｺﾞｼｯｸE"/>
                <a:cs typeface="HGPｺﾞｼｯｸE"/>
              </a:rPr>
              <a:t>防 衛 大 臣</a:t>
            </a:r>
            <a:endParaRPr sz="1450">
              <a:latin typeface="HGPｺﾞｼｯｸE"/>
              <a:cs typeface="HGPｺﾞｼｯｸE"/>
            </a:endParaRPr>
          </a:p>
        </p:txBody>
      </p:sp>
      <p:sp>
        <p:nvSpPr>
          <p:cNvPr id="24" name="object 49">
            <a:extLst>
              <a:ext uri="{FF2B5EF4-FFF2-40B4-BE49-F238E27FC236}">
                <a16:creationId xmlns:a16="http://schemas.microsoft.com/office/drawing/2014/main" id="{44DF4D5F-CD46-4AC6-BA7F-661D5FE94885}"/>
              </a:ext>
            </a:extLst>
          </p:cNvPr>
          <p:cNvSpPr txBox="1"/>
          <p:nvPr/>
        </p:nvSpPr>
        <p:spPr>
          <a:xfrm>
            <a:off x="7486188" y="3049319"/>
            <a:ext cx="1554480" cy="279400"/>
          </a:xfrm>
          <a:prstGeom prst="rect">
            <a:avLst/>
          </a:prstGeom>
          <a:ln w="19811">
            <a:solidFill>
              <a:srgbClr val="000000"/>
            </a:solidFill>
          </a:ln>
        </p:spPr>
        <p:txBody>
          <a:bodyPr vert="horz" wrap="square" lIns="0" tIns="36830" rIns="0" bIns="0" rtlCol="0">
            <a:spAutoFit/>
          </a:bodyPr>
          <a:lstStyle/>
          <a:p>
            <a:pPr marL="90805">
              <a:lnSpc>
                <a:spcPct val="100000"/>
              </a:lnSpc>
              <a:spcBef>
                <a:spcPts val="290"/>
              </a:spcBef>
            </a:pPr>
            <a:r>
              <a:rPr sz="1450" spc="150" dirty="0">
                <a:latin typeface="HGPｺﾞｼｯｸE"/>
                <a:cs typeface="HGPｺﾞｼｯｸE"/>
              </a:rPr>
              <a:t>宇 宙 作 戦 群</a:t>
            </a:r>
            <a:endParaRPr sz="1450">
              <a:latin typeface="HGPｺﾞｼｯｸE"/>
              <a:cs typeface="HGPｺﾞｼｯｸE"/>
            </a:endParaRPr>
          </a:p>
        </p:txBody>
      </p:sp>
      <p:sp>
        <p:nvSpPr>
          <p:cNvPr id="25" name="object 50">
            <a:extLst>
              <a:ext uri="{FF2B5EF4-FFF2-40B4-BE49-F238E27FC236}">
                <a16:creationId xmlns:a16="http://schemas.microsoft.com/office/drawing/2014/main" id="{DC286FB7-DACF-48B2-86A6-1BF0FD009857}"/>
              </a:ext>
            </a:extLst>
          </p:cNvPr>
          <p:cNvSpPr/>
          <p:nvPr/>
        </p:nvSpPr>
        <p:spPr>
          <a:xfrm>
            <a:off x="7623347" y="4873547"/>
            <a:ext cx="178435" cy="411480"/>
          </a:xfrm>
          <a:custGeom>
            <a:avLst/>
            <a:gdLst/>
            <a:ahLst/>
            <a:cxnLst/>
            <a:rect l="l" t="t" r="r" b="b"/>
            <a:pathLst>
              <a:path w="178435" h="411479">
                <a:moveTo>
                  <a:pt x="9144" y="0"/>
                </a:moveTo>
                <a:lnTo>
                  <a:pt x="150875" y="0"/>
                </a:lnTo>
              </a:path>
              <a:path w="178435" h="411479">
                <a:moveTo>
                  <a:pt x="0" y="411480"/>
                </a:moveTo>
                <a:lnTo>
                  <a:pt x="178308" y="411480"/>
                </a:lnTo>
              </a:path>
            </a:pathLst>
          </a:custGeom>
          <a:ln w="19812">
            <a:solidFill>
              <a:srgbClr val="000000"/>
            </a:solidFill>
          </a:ln>
        </p:spPr>
        <p:txBody>
          <a:bodyPr wrap="square" lIns="0" tIns="0" rIns="0" bIns="0" rtlCol="0"/>
          <a:lstStyle/>
          <a:p>
            <a:endParaRPr/>
          </a:p>
        </p:txBody>
      </p:sp>
      <p:sp>
        <p:nvSpPr>
          <p:cNvPr id="26" name="object 51">
            <a:extLst>
              <a:ext uri="{FF2B5EF4-FFF2-40B4-BE49-F238E27FC236}">
                <a16:creationId xmlns:a16="http://schemas.microsoft.com/office/drawing/2014/main" id="{4AF44F7D-430F-4338-9489-39D2E9132842}"/>
              </a:ext>
            </a:extLst>
          </p:cNvPr>
          <p:cNvSpPr txBox="1"/>
          <p:nvPr/>
        </p:nvSpPr>
        <p:spPr>
          <a:xfrm>
            <a:off x="6640621" y="2244851"/>
            <a:ext cx="1337945" cy="250825"/>
          </a:xfrm>
          <a:prstGeom prst="rect">
            <a:avLst/>
          </a:prstGeom>
        </p:spPr>
        <p:txBody>
          <a:bodyPr vert="horz" wrap="square" lIns="0" tIns="15875" rIns="0" bIns="0" rtlCol="0">
            <a:spAutoFit/>
          </a:bodyPr>
          <a:lstStyle/>
          <a:p>
            <a:pPr marL="12700">
              <a:lnSpc>
                <a:spcPct val="100000"/>
              </a:lnSpc>
              <a:spcBef>
                <a:spcPts val="125"/>
              </a:spcBef>
            </a:pPr>
            <a:r>
              <a:rPr sz="1450" spc="-10" dirty="0">
                <a:latin typeface="HGPｺﾞｼｯｸE"/>
                <a:cs typeface="HGPｺﾞｼｯｸE"/>
              </a:rPr>
              <a:t>宇宙作戦群改編</a:t>
            </a:r>
            <a:endParaRPr sz="1450">
              <a:latin typeface="HGPｺﾞｼｯｸE"/>
              <a:cs typeface="HGPｺﾞｼｯｸE"/>
            </a:endParaRPr>
          </a:p>
        </p:txBody>
      </p:sp>
      <p:sp>
        <p:nvSpPr>
          <p:cNvPr id="27" name="object 52">
            <a:extLst>
              <a:ext uri="{FF2B5EF4-FFF2-40B4-BE49-F238E27FC236}">
                <a16:creationId xmlns:a16="http://schemas.microsoft.com/office/drawing/2014/main" id="{1688EA16-DF57-44BA-BA3C-5F8E29B5B533}"/>
              </a:ext>
            </a:extLst>
          </p:cNvPr>
          <p:cNvSpPr/>
          <p:nvPr/>
        </p:nvSpPr>
        <p:spPr>
          <a:xfrm>
            <a:off x="8654334" y="2269793"/>
            <a:ext cx="1399540" cy="335280"/>
          </a:xfrm>
          <a:custGeom>
            <a:avLst/>
            <a:gdLst/>
            <a:ahLst/>
            <a:cxnLst/>
            <a:rect l="l" t="t" r="r" b="b"/>
            <a:pathLst>
              <a:path w="1399540" h="335280">
                <a:moveTo>
                  <a:pt x="0" y="335279"/>
                </a:moveTo>
                <a:lnTo>
                  <a:pt x="1399031" y="335279"/>
                </a:lnTo>
                <a:lnTo>
                  <a:pt x="1399031" y="0"/>
                </a:lnTo>
                <a:lnTo>
                  <a:pt x="0" y="0"/>
                </a:lnTo>
                <a:lnTo>
                  <a:pt x="0" y="335279"/>
                </a:lnTo>
                <a:close/>
              </a:path>
            </a:pathLst>
          </a:custGeom>
          <a:ln w="9144">
            <a:solidFill>
              <a:srgbClr val="5ECCF3"/>
            </a:solidFill>
          </a:ln>
        </p:spPr>
        <p:txBody>
          <a:bodyPr wrap="square" lIns="0" tIns="0" rIns="0" bIns="0" rtlCol="0"/>
          <a:lstStyle/>
          <a:p>
            <a:endParaRPr/>
          </a:p>
        </p:txBody>
      </p:sp>
      <p:sp>
        <p:nvSpPr>
          <p:cNvPr id="28" name="object 53">
            <a:extLst>
              <a:ext uri="{FF2B5EF4-FFF2-40B4-BE49-F238E27FC236}">
                <a16:creationId xmlns:a16="http://schemas.microsoft.com/office/drawing/2014/main" id="{E6685A57-984E-4FA1-B0F2-CDC8F9BCD9FA}"/>
              </a:ext>
            </a:extLst>
          </p:cNvPr>
          <p:cNvSpPr txBox="1"/>
          <p:nvPr/>
        </p:nvSpPr>
        <p:spPr>
          <a:xfrm>
            <a:off x="8812068" y="2286303"/>
            <a:ext cx="1084580" cy="280035"/>
          </a:xfrm>
          <a:prstGeom prst="rect">
            <a:avLst/>
          </a:prstGeom>
        </p:spPr>
        <p:txBody>
          <a:bodyPr vert="horz" wrap="square" lIns="0" tIns="14604" rIns="0" bIns="0" rtlCol="0">
            <a:spAutoFit/>
          </a:bodyPr>
          <a:lstStyle/>
          <a:p>
            <a:pPr marL="12700">
              <a:lnSpc>
                <a:spcPct val="100000"/>
              </a:lnSpc>
              <a:spcBef>
                <a:spcPts val="114"/>
              </a:spcBef>
            </a:pPr>
            <a:r>
              <a:rPr sz="1650" b="1" spc="-10" dirty="0">
                <a:latin typeface="游ゴシック"/>
                <a:cs typeface="游ゴシック"/>
              </a:rPr>
              <a:t>約２００名</a:t>
            </a:r>
            <a:endParaRPr sz="1650">
              <a:latin typeface="游ゴシック"/>
              <a:cs typeface="游ゴシック"/>
            </a:endParaRPr>
          </a:p>
        </p:txBody>
      </p:sp>
      <p:sp>
        <p:nvSpPr>
          <p:cNvPr id="29" name="object 54">
            <a:extLst>
              <a:ext uri="{FF2B5EF4-FFF2-40B4-BE49-F238E27FC236}">
                <a16:creationId xmlns:a16="http://schemas.microsoft.com/office/drawing/2014/main" id="{500F0DDB-D9BA-4373-921B-24757E181753}"/>
              </a:ext>
            </a:extLst>
          </p:cNvPr>
          <p:cNvSpPr txBox="1"/>
          <p:nvPr/>
        </p:nvSpPr>
        <p:spPr>
          <a:xfrm>
            <a:off x="9456974" y="4308728"/>
            <a:ext cx="729615" cy="167005"/>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（約４０名</a:t>
            </a:r>
            <a:r>
              <a:rPr sz="900" spc="-50" dirty="0">
                <a:latin typeface="游ゴシック"/>
                <a:cs typeface="游ゴシック"/>
              </a:rPr>
              <a:t>）</a:t>
            </a:r>
            <a:endParaRPr sz="900">
              <a:latin typeface="游ゴシック"/>
              <a:cs typeface="游ゴシック"/>
            </a:endParaRPr>
          </a:p>
        </p:txBody>
      </p:sp>
      <p:sp>
        <p:nvSpPr>
          <p:cNvPr id="30" name="object 55">
            <a:extLst>
              <a:ext uri="{FF2B5EF4-FFF2-40B4-BE49-F238E27FC236}">
                <a16:creationId xmlns:a16="http://schemas.microsoft.com/office/drawing/2014/main" id="{CBF0D820-7FEE-410E-893A-CDEB7ED1616B}"/>
              </a:ext>
            </a:extLst>
          </p:cNvPr>
          <p:cNvSpPr txBox="1"/>
          <p:nvPr/>
        </p:nvSpPr>
        <p:spPr>
          <a:xfrm>
            <a:off x="9450877" y="4783632"/>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a:t>
            </a:r>
            <a:r>
              <a:rPr sz="900" dirty="0">
                <a:solidFill>
                  <a:srgbClr val="FF0000"/>
                </a:solidFill>
                <a:latin typeface="游ゴシック"/>
                <a:cs typeface="游ゴシック"/>
              </a:rPr>
              <a:t>４０</a:t>
            </a:r>
            <a:r>
              <a:rPr sz="900" dirty="0">
                <a:latin typeface="游ゴシック"/>
                <a:cs typeface="游ゴシック"/>
              </a:rPr>
              <a:t>名</a:t>
            </a:r>
            <a:r>
              <a:rPr sz="900" spc="-50" dirty="0">
                <a:latin typeface="游ゴシック"/>
                <a:cs typeface="游ゴシック"/>
              </a:rPr>
              <a:t>）</a:t>
            </a:r>
            <a:endParaRPr sz="900">
              <a:latin typeface="游ゴシック"/>
              <a:cs typeface="游ゴシック"/>
            </a:endParaRPr>
          </a:p>
        </p:txBody>
      </p:sp>
      <p:sp>
        <p:nvSpPr>
          <p:cNvPr id="31" name="object 56">
            <a:extLst>
              <a:ext uri="{FF2B5EF4-FFF2-40B4-BE49-F238E27FC236}">
                <a16:creationId xmlns:a16="http://schemas.microsoft.com/office/drawing/2014/main" id="{120E24B3-7670-4412-8C6F-5208F578F305}"/>
              </a:ext>
            </a:extLst>
          </p:cNvPr>
          <p:cNvSpPr txBox="1"/>
          <p:nvPr/>
        </p:nvSpPr>
        <p:spPr>
          <a:xfrm>
            <a:off x="9797461" y="5272201"/>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（約１０名</a:t>
            </a:r>
            <a:r>
              <a:rPr sz="900" spc="-50" dirty="0">
                <a:latin typeface="游ゴシック"/>
                <a:cs typeface="游ゴシック"/>
              </a:rPr>
              <a:t>）</a:t>
            </a:r>
            <a:endParaRPr sz="900">
              <a:latin typeface="游ゴシック"/>
              <a:cs typeface="游ゴシック"/>
            </a:endParaRPr>
          </a:p>
        </p:txBody>
      </p:sp>
      <p:sp>
        <p:nvSpPr>
          <p:cNvPr id="32" name="object 57">
            <a:extLst>
              <a:ext uri="{FF2B5EF4-FFF2-40B4-BE49-F238E27FC236}">
                <a16:creationId xmlns:a16="http://schemas.microsoft.com/office/drawing/2014/main" id="{F5819BF1-F6C4-47DF-AB55-06C4D7C4FA9D}"/>
              </a:ext>
            </a:extLst>
          </p:cNvPr>
          <p:cNvSpPr txBox="1"/>
          <p:nvPr/>
        </p:nvSpPr>
        <p:spPr>
          <a:xfrm>
            <a:off x="9458751" y="3974642"/>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a:t>
            </a:r>
            <a:r>
              <a:rPr sz="900" dirty="0">
                <a:solidFill>
                  <a:srgbClr val="FF0000"/>
                </a:solidFill>
                <a:latin typeface="游ゴシック"/>
                <a:cs typeface="游ゴシック"/>
              </a:rPr>
              <a:t>５０</a:t>
            </a:r>
            <a:r>
              <a:rPr sz="900" dirty="0">
                <a:latin typeface="游ゴシック"/>
                <a:cs typeface="游ゴシック"/>
              </a:rPr>
              <a:t>名</a:t>
            </a:r>
            <a:r>
              <a:rPr sz="900" spc="-50" dirty="0">
                <a:latin typeface="游ゴシック"/>
                <a:cs typeface="游ゴシック"/>
              </a:rPr>
              <a:t>）</a:t>
            </a:r>
            <a:endParaRPr sz="900">
              <a:latin typeface="游ゴシック"/>
              <a:cs typeface="游ゴシック"/>
            </a:endParaRPr>
          </a:p>
        </p:txBody>
      </p:sp>
      <p:sp>
        <p:nvSpPr>
          <p:cNvPr id="33" name="object 58">
            <a:extLst>
              <a:ext uri="{FF2B5EF4-FFF2-40B4-BE49-F238E27FC236}">
                <a16:creationId xmlns:a16="http://schemas.microsoft.com/office/drawing/2014/main" id="{19613371-B548-4216-A7A1-ACE43ABD27B7}"/>
              </a:ext>
            </a:extLst>
          </p:cNvPr>
          <p:cNvSpPr txBox="1"/>
          <p:nvPr/>
        </p:nvSpPr>
        <p:spPr>
          <a:xfrm>
            <a:off x="8887886" y="3498899"/>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a:t>
            </a:r>
            <a:r>
              <a:rPr sz="900" dirty="0">
                <a:solidFill>
                  <a:srgbClr val="FF0000"/>
                </a:solidFill>
                <a:latin typeface="游ゴシック"/>
                <a:cs typeface="游ゴシック"/>
              </a:rPr>
              <a:t>３０</a:t>
            </a:r>
            <a:r>
              <a:rPr sz="900" dirty="0">
                <a:latin typeface="游ゴシック"/>
                <a:cs typeface="游ゴシック"/>
              </a:rPr>
              <a:t>名</a:t>
            </a:r>
            <a:r>
              <a:rPr sz="900" spc="-50" dirty="0">
                <a:latin typeface="游ゴシック"/>
                <a:cs typeface="游ゴシック"/>
              </a:rPr>
              <a:t>）</a:t>
            </a:r>
            <a:endParaRPr sz="900">
              <a:latin typeface="游ゴシック"/>
              <a:cs typeface="游ゴシック"/>
            </a:endParaRPr>
          </a:p>
        </p:txBody>
      </p:sp>
      <p:sp>
        <p:nvSpPr>
          <p:cNvPr id="34" name="object 59">
            <a:extLst>
              <a:ext uri="{FF2B5EF4-FFF2-40B4-BE49-F238E27FC236}">
                <a16:creationId xmlns:a16="http://schemas.microsoft.com/office/drawing/2014/main" id="{177659E5-8DEB-41C3-BE52-3A3FD5818DDF}"/>
              </a:ext>
            </a:extLst>
          </p:cNvPr>
          <p:cNvSpPr txBox="1"/>
          <p:nvPr/>
        </p:nvSpPr>
        <p:spPr>
          <a:xfrm>
            <a:off x="7771938" y="4276139"/>
            <a:ext cx="1582420" cy="238125"/>
          </a:xfrm>
          <a:prstGeom prst="rect">
            <a:avLst/>
          </a:prstGeom>
          <a:ln w="19811">
            <a:solidFill>
              <a:srgbClr val="000000"/>
            </a:solidFill>
          </a:ln>
        </p:spPr>
        <p:txBody>
          <a:bodyPr vert="horz" wrap="square" lIns="0" tIns="22860" rIns="0" bIns="0" rtlCol="0">
            <a:spAutoFit/>
          </a:bodyPr>
          <a:lstStyle/>
          <a:p>
            <a:pPr marL="79375">
              <a:lnSpc>
                <a:spcPct val="100000"/>
              </a:lnSpc>
              <a:spcBef>
                <a:spcPts val="180"/>
              </a:spcBef>
            </a:pPr>
            <a:r>
              <a:rPr sz="1100" spc="95" dirty="0">
                <a:latin typeface="HGPｺﾞｼｯｸE"/>
                <a:cs typeface="HGPｺﾞｼｯｸE"/>
              </a:rPr>
              <a:t>第 １ 宇 宙 作 戦 隊</a:t>
            </a:r>
            <a:endParaRPr sz="1100" dirty="0">
              <a:latin typeface="HGPｺﾞｼｯｸE"/>
              <a:cs typeface="HGPｺﾞｼｯｸE"/>
            </a:endParaRPr>
          </a:p>
        </p:txBody>
      </p:sp>
      <p:sp>
        <p:nvSpPr>
          <p:cNvPr id="35" name="object 60">
            <a:extLst>
              <a:ext uri="{FF2B5EF4-FFF2-40B4-BE49-F238E27FC236}">
                <a16:creationId xmlns:a16="http://schemas.microsoft.com/office/drawing/2014/main" id="{FB965610-D577-4369-A13D-215C6D3D3952}"/>
              </a:ext>
            </a:extLst>
          </p:cNvPr>
          <p:cNvSpPr txBox="1"/>
          <p:nvPr/>
        </p:nvSpPr>
        <p:spPr>
          <a:xfrm>
            <a:off x="7771938" y="4766868"/>
            <a:ext cx="1582420" cy="238125"/>
          </a:xfrm>
          <a:prstGeom prst="rect">
            <a:avLst/>
          </a:prstGeom>
          <a:ln w="19811">
            <a:solidFill>
              <a:srgbClr val="000000"/>
            </a:solidFill>
          </a:ln>
        </p:spPr>
        <p:txBody>
          <a:bodyPr vert="horz" wrap="square" lIns="0" tIns="22860" rIns="0" bIns="0" rtlCol="0">
            <a:spAutoFit/>
          </a:bodyPr>
          <a:lstStyle/>
          <a:p>
            <a:pPr marL="93980">
              <a:lnSpc>
                <a:spcPct val="100000"/>
              </a:lnSpc>
              <a:spcBef>
                <a:spcPts val="180"/>
              </a:spcBef>
            </a:pPr>
            <a:r>
              <a:rPr sz="1100" spc="95" dirty="0">
                <a:latin typeface="HGPｺﾞｼｯｸE"/>
                <a:cs typeface="HGPｺﾞｼｯｸE"/>
              </a:rPr>
              <a:t>第 ２ 宇 宙 作 戦 隊</a:t>
            </a:r>
            <a:endParaRPr sz="1100">
              <a:latin typeface="HGPｺﾞｼｯｸE"/>
              <a:cs typeface="HGPｺﾞｼｯｸE"/>
            </a:endParaRPr>
          </a:p>
        </p:txBody>
      </p:sp>
      <p:grpSp>
        <p:nvGrpSpPr>
          <p:cNvPr id="36" name="object 61">
            <a:extLst>
              <a:ext uri="{FF2B5EF4-FFF2-40B4-BE49-F238E27FC236}">
                <a16:creationId xmlns:a16="http://schemas.microsoft.com/office/drawing/2014/main" id="{832143DC-5F40-4167-9FFC-EFE01D5AE7E9}"/>
              </a:ext>
            </a:extLst>
          </p:cNvPr>
          <p:cNvGrpSpPr/>
          <p:nvPr/>
        </p:nvGrpSpPr>
        <p:grpSpPr>
          <a:xfrm>
            <a:off x="7641635" y="5651550"/>
            <a:ext cx="2117725" cy="250190"/>
            <a:chOff x="5859017" y="5055108"/>
            <a:chExt cx="2117725" cy="250190"/>
          </a:xfrm>
        </p:grpSpPr>
        <p:sp>
          <p:nvSpPr>
            <p:cNvPr id="37" name="object 62">
              <a:extLst>
                <a:ext uri="{FF2B5EF4-FFF2-40B4-BE49-F238E27FC236}">
                  <a16:creationId xmlns:a16="http://schemas.microsoft.com/office/drawing/2014/main" id="{5693D790-84E9-4ED4-A5DF-121604CA859D}"/>
                </a:ext>
              </a:extLst>
            </p:cNvPr>
            <p:cNvSpPr/>
            <p:nvPr/>
          </p:nvSpPr>
          <p:spPr>
            <a:xfrm>
              <a:off x="5859017" y="5173218"/>
              <a:ext cx="160020" cy="0"/>
            </a:xfrm>
            <a:custGeom>
              <a:avLst/>
              <a:gdLst/>
              <a:ahLst/>
              <a:cxnLst/>
              <a:rect l="l" t="t" r="r" b="b"/>
              <a:pathLst>
                <a:path w="160020">
                  <a:moveTo>
                    <a:pt x="0" y="0"/>
                  </a:moveTo>
                  <a:lnTo>
                    <a:pt x="160020" y="0"/>
                  </a:lnTo>
                </a:path>
              </a:pathLst>
            </a:custGeom>
            <a:ln w="19812">
              <a:solidFill>
                <a:srgbClr val="000000"/>
              </a:solidFill>
            </a:ln>
          </p:spPr>
          <p:txBody>
            <a:bodyPr wrap="square" lIns="0" tIns="0" rIns="0" bIns="0" rtlCol="0"/>
            <a:lstStyle/>
            <a:p>
              <a:endParaRPr/>
            </a:p>
          </p:txBody>
        </p:sp>
        <p:sp>
          <p:nvSpPr>
            <p:cNvPr id="38" name="object 63">
              <a:extLst>
                <a:ext uri="{FF2B5EF4-FFF2-40B4-BE49-F238E27FC236}">
                  <a16:creationId xmlns:a16="http://schemas.microsoft.com/office/drawing/2014/main" id="{8F898B8E-305D-4CE3-97A0-CC5CA3485480}"/>
                </a:ext>
              </a:extLst>
            </p:cNvPr>
            <p:cNvSpPr/>
            <p:nvPr/>
          </p:nvSpPr>
          <p:spPr>
            <a:xfrm>
              <a:off x="6019037" y="5071110"/>
              <a:ext cx="1941830" cy="218440"/>
            </a:xfrm>
            <a:custGeom>
              <a:avLst/>
              <a:gdLst/>
              <a:ahLst/>
              <a:cxnLst/>
              <a:rect l="l" t="t" r="r" b="b"/>
              <a:pathLst>
                <a:path w="1941829" h="218439">
                  <a:moveTo>
                    <a:pt x="1941575" y="0"/>
                  </a:moveTo>
                  <a:lnTo>
                    <a:pt x="0" y="0"/>
                  </a:lnTo>
                  <a:lnTo>
                    <a:pt x="0" y="217932"/>
                  </a:lnTo>
                  <a:lnTo>
                    <a:pt x="1941575" y="217932"/>
                  </a:lnTo>
                  <a:lnTo>
                    <a:pt x="1941575" y="0"/>
                  </a:lnTo>
                  <a:close/>
                </a:path>
              </a:pathLst>
            </a:custGeom>
            <a:solidFill>
              <a:srgbClr val="FFCC99"/>
            </a:solidFill>
          </p:spPr>
          <p:txBody>
            <a:bodyPr wrap="square" lIns="0" tIns="0" rIns="0" bIns="0" rtlCol="0"/>
            <a:lstStyle/>
            <a:p>
              <a:endParaRPr/>
            </a:p>
          </p:txBody>
        </p:sp>
        <p:sp>
          <p:nvSpPr>
            <p:cNvPr id="39" name="object 64">
              <a:extLst>
                <a:ext uri="{FF2B5EF4-FFF2-40B4-BE49-F238E27FC236}">
                  <a16:creationId xmlns:a16="http://schemas.microsoft.com/office/drawing/2014/main" id="{FAA877CE-C123-4D4F-90B5-B98DA058B2C2}"/>
                </a:ext>
              </a:extLst>
            </p:cNvPr>
            <p:cNvSpPr/>
            <p:nvPr/>
          </p:nvSpPr>
          <p:spPr>
            <a:xfrm>
              <a:off x="6003036" y="5055108"/>
              <a:ext cx="1973580" cy="250190"/>
            </a:xfrm>
            <a:custGeom>
              <a:avLst/>
              <a:gdLst/>
              <a:ahLst/>
              <a:cxnLst/>
              <a:rect l="l" t="t" r="r" b="b"/>
              <a:pathLst>
                <a:path w="1973579" h="250189">
                  <a:moveTo>
                    <a:pt x="1952244" y="32004"/>
                  </a:moveTo>
                  <a:lnTo>
                    <a:pt x="1941576" y="32004"/>
                  </a:lnTo>
                  <a:lnTo>
                    <a:pt x="1941576" y="217932"/>
                  </a:lnTo>
                  <a:lnTo>
                    <a:pt x="1952244" y="217932"/>
                  </a:lnTo>
                  <a:lnTo>
                    <a:pt x="1952244" y="32004"/>
                  </a:lnTo>
                  <a:close/>
                </a:path>
                <a:path w="1973579" h="250189">
                  <a:moveTo>
                    <a:pt x="1952244" y="21590"/>
                  </a:moveTo>
                  <a:lnTo>
                    <a:pt x="21336" y="21590"/>
                  </a:lnTo>
                  <a:lnTo>
                    <a:pt x="21336" y="31750"/>
                  </a:lnTo>
                  <a:lnTo>
                    <a:pt x="21336" y="218440"/>
                  </a:lnTo>
                  <a:lnTo>
                    <a:pt x="21336" y="228600"/>
                  </a:lnTo>
                  <a:lnTo>
                    <a:pt x="1952244" y="228600"/>
                  </a:lnTo>
                  <a:lnTo>
                    <a:pt x="1952244" y="218440"/>
                  </a:lnTo>
                  <a:lnTo>
                    <a:pt x="32004" y="218440"/>
                  </a:lnTo>
                  <a:lnTo>
                    <a:pt x="32004" y="31750"/>
                  </a:lnTo>
                  <a:lnTo>
                    <a:pt x="1952244" y="31750"/>
                  </a:lnTo>
                  <a:lnTo>
                    <a:pt x="1952244" y="21590"/>
                  </a:lnTo>
                  <a:close/>
                </a:path>
                <a:path w="1973579" h="250189">
                  <a:moveTo>
                    <a:pt x="1973580" y="0"/>
                  </a:moveTo>
                  <a:lnTo>
                    <a:pt x="0" y="0"/>
                  </a:lnTo>
                  <a:lnTo>
                    <a:pt x="0" y="10160"/>
                  </a:lnTo>
                  <a:lnTo>
                    <a:pt x="0" y="238760"/>
                  </a:lnTo>
                  <a:lnTo>
                    <a:pt x="0" y="250190"/>
                  </a:lnTo>
                  <a:lnTo>
                    <a:pt x="1973580" y="250190"/>
                  </a:lnTo>
                  <a:lnTo>
                    <a:pt x="1973580" y="239268"/>
                  </a:lnTo>
                  <a:lnTo>
                    <a:pt x="1973580" y="238760"/>
                  </a:lnTo>
                  <a:lnTo>
                    <a:pt x="1973580" y="10668"/>
                  </a:lnTo>
                  <a:lnTo>
                    <a:pt x="1962912" y="10668"/>
                  </a:lnTo>
                  <a:lnTo>
                    <a:pt x="1962912" y="238760"/>
                  </a:lnTo>
                  <a:lnTo>
                    <a:pt x="10668" y="238760"/>
                  </a:lnTo>
                  <a:lnTo>
                    <a:pt x="10668" y="10160"/>
                  </a:lnTo>
                  <a:lnTo>
                    <a:pt x="1973580" y="10160"/>
                  </a:lnTo>
                  <a:lnTo>
                    <a:pt x="1973580" y="0"/>
                  </a:lnTo>
                  <a:close/>
                </a:path>
              </a:pathLst>
            </a:custGeom>
            <a:solidFill>
              <a:srgbClr val="000000"/>
            </a:solidFill>
          </p:spPr>
          <p:txBody>
            <a:bodyPr wrap="square" lIns="0" tIns="0" rIns="0" bIns="0" rtlCol="0"/>
            <a:lstStyle/>
            <a:p>
              <a:endParaRPr/>
            </a:p>
          </p:txBody>
        </p:sp>
      </p:grpSp>
      <p:sp>
        <p:nvSpPr>
          <p:cNvPr id="40" name="object 65">
            <a:extLst>
              <a:ext uri="{FF2B5EF4-FFF2-40B4-BE49-F238E27FC236}">
                <a16:creationId xmlns:a16="http://schemas.microsoft.com/office/drawing/2014/main" id="{39AFF093-A605-4A36-A120-BFC1A42E19EB}"/>
              </a:ext>
            </a:extLst>
          </p:cNvPr>
          <p:cNvSpPr txBox="1"/>
          <p:nvPr/>
        </p:nvSpPr>
        <p:spPr>
          <a:xfrm>
            <a:off x="7777271" y="5684824"/>
            <a:ext cx="1955800" cy="193675"/>
          </a:xfrm>
          <a:prstGeom prst="rect">
            <a:avLst/>
          </a:prstGeom>
        </p:spPr>
        <p:txBody>
          <a:bodyPr vert="horz" wrap="square" lIns="0" tIns="12700" rIns="0" bIns="0" rtlCol="0">
            <a:spAutoFit/>
          </a:bodyPr>
          <a:lstStyle/>
          <a:p>
            <a:pPr marL="115570">
              <a:lnSpc>
                <a:spcPct val="100000"/>
              </a:lnSpc>
              <a:spcBef>
                <a:spcPts val="100"/>
              </a:spcBef>
            </a:pPr>
            <a:r>
              <a:rPr sz="1100" spc="150" dirty="0">
                <a:latin typeface="HGPｺﾞｼｯｸE"/>
                <a:cs typeface="HGPｺﾞｼｯｸE"/>
              </a:rPr>
              <a:t>第２ 宇宙システム管理隊</a:t>
            </a:r>
            <a:endParaRPr sz="1100">
              <a:latin typeface="HGPｺﾞｼｯｸE"/>
              <a:cs typeface="HGPｺﾞｼｯｸE"/>
            </a:endParaRPr>
          </a:p>
        </p:txBody>
      </p:sp>
      <p:sp>
        <p:nvSpPr>
          <p:cNvPr id="41" name="object 66">
            <a:extLst>
              <a:ext uri="{FF2B5EF4-FFF2-40B4-BE49-F238E27FC236}">
                <a16:creationId xmlns:a16="http://schemas.microsoft.com/office/drawing/2014/main" id="{E0A0D3BC-63BC-482A-BB4D-DBC2AF2C0EBE}"/>
              </a:ext>
            </a:extLst>
          </p:cNvPr>
          <p:cNvSpPr txBox="1"/>
          <p:nvPr/>
        </p:nvSpPr>
        <p:spPr>
          <a:xfrm>
            <a:off x="7771938" y="5216320"/>
            <a:ext cx="1965960" cy="218440"/>
          </a:xfrm>
          <a:prstGeom prst="rect">
            <a:avLst/>
          </a:prstGeom>
          <a:solidFill>
            <a:srgbClr val="FFCC99"/>
          </a:solidFill>
          <a:ln w="32004">
            <a:solidFill>
              <a:srgbClr val="000000"/>
            </a:solidFill>
          </a:ln>
        </p:spPr>
        <p:txBody>
          <a:bodyPr vert="horz" wrap="square" lIns="0" tIns="30480" rIns="0" bIns="0" rtlCol="0">
            <a:spAutoFit/>
          </a:bodyPr>
          <a:lstStyle/>
          <a:p>
            <a:pPr marL="121285">
              <a:lnSpc>
                <a:spcPct val="100000"/>
              </a:lnSpc>
              <a:spcBef>
                <a:spcPts val="240"/>
              </a:spcBef>
            </a:pPr>
            <a:r>
              <a:rPr sz="1100" spc="150" dirty="0">
                <a:latin typeface="HGPｺﾞｼｯｸE"/>
                <a:cs typeface="HGPｺﾞｼｯｸE"/>
              </a:rPr>
              <a:t>第１ 宇宙システム管理隊</a:t>
            </a:r>
            <a:endParaRPr sz="1100">
              <a:latin typeface="HGPｺﾞｼｯｸE"/>
              <a:cs typeface="HGPｺﾞｼｯｸE"/>
            </a:endParaRPr>
          </a:p>
        </p:txBody>
      </p:sp>
      <p:sp>
        <p:nvSpPr>
          <p:cNvPr id="42" name="object 67">
            <a:extLst>
              <a:ext uri="{FF2B5EF4-FFF2-40B4-BE49-F238E27FC236}">
                <a16:creationId xmlns:a16="http://schemas.microsoft.com/office/drawing/2014/main" id="{0655F51A-9608-4F4E-84C0-3A5D54D6DF2B}"/>
              </a:ext>
            </a:extLst>
          </p:cNvPr>
          <p:cNvSpPr txBox="1"/>
          <p:nvPr/>
        </p:nvSpPr>
        <p:spPr>
          <a:xfrm>
            <a:off x="9797461" y="5719368"/>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（約３０名</a:t>
            </a:r>
            <a:r>
              <a:rPr sz="900" spc="-50" dirty="0">
                <a:latin typeface="游ゴシック"/>
                <a:cs typeface="游ゴシック"/>
              </a:rPr>
              <a:t>）</a:t>
            </a:r>
            <a:endParaRPr sz="900">
              <a:latin typeface="游ゴシック"/>
              <a:cs typeface="游ゴシック"/>
            </a:endParaRPr>
          </a:p>
        </p:txBody>
      </p:sp>
      <p:grpSp>
        <p:nvGrpSpPr>
          <p:cNvPr id="43" name="object 68">
            <a:extLst>
              <a:ext uri="{FF2B5EF4-FFF2-40B4-BE49-F238E27FC236}">
                <a16:creationId xmlns:a16="http://schemas.microsoft.com/office/drawing/2014/main" id="{0C9464C8-A4F5-4ACB-8BC8-31A09A037F85}"/>
              </a:ext>
            </a:extLst>
          </p:cNvPr>
          <p:cNvGrpSpPr/>
          <p:nvPr/>
        </p:nvGrpSpPr>
        <p:grpSpPr>
          <a:xfrm>
            <a:off x="10792999" y="5407341"/>
            <a:ext cx="466725" cy="337820"/>
            <a:chOff x="8756904" y="2830067"/>
            <a:chExt cx="466725" cy="337820"/>
          </a:xfrm>
        </p:grpSpPr>
        <p:sp>
          <p:nvSpPr>
            <p:cNvPr id="44" name="object 69">
              <a:extLst>
                <a:ext uri="{FF2B5EF4-FFF2-40B4-BE49-F238E27FC236}">
                  <a16:creationId xmlns:a16="http://schemas.microsoft.com/office/drawing/2014/main" id="{DA78F6F4-38EF-4759-8A82-9AFBCE7407F7}"/>
                </a:ext>
              </a:extLst>
            </p:cNvPr>
            <p:cNvSpPr/>
            <p:nvPr/>
          </p:nvSpPr>
          <p:spPr>
            <a:xfrm>
              <a:off x="8772906" y="2846069"/>
              <a:ext cx="434340" cy="306705"/>
            </a:xfrm>
            <a:custGeom>
              <a:avLst/>
              <a:gdLst/>
              <a:ahLst/>
              <a:cxnLst/>
              <a:rect l="l" t="t" r="r" b="b"/>
              <a:pathLst>
                <a:path w="434340" h="306705">
                  <a:moveTo>
                    <a:pt x="434340" y="0"/>
                  </a:moveTo>
                  <a:lnTo>
                    <a:pt x="0" y="0"/>
                  </a:lnTo>
                  <a:lnTo>
                    <a:pt x="0" y="306324"/>
                  </a:lnTo>
                  <a:lnTo>
                    <a:pt x="434340" y="306324"/>
                  </a:lnTo>
                  <a:lnTo>
                    <a:pt x="434340" y="0"/>
                  </a:lnTo>
                  <a:close/>
                </a:path>
              </a:pathLst>
            </a:custGeom>
            <a:solidFill>
              <a:srgbClr val="FFCC99"/>
            </a:solidFill>
          </p:spPr>
          <p:txBody>
            <a:bodyPr wrap="square" lIns="0" tIns="0" rIns="0" bIns="0" rtlCol="0"/>
            <a:lstStyle/>
            <a:p>
              <a:endParaRPr/>
            </a:p>
          </p:txBody>
        </p:sp>
        <p:sp>
          <p:nvSpPr>
            <p:cNvPr id="45" name="object 70">
              <a:extLst>
                <a:ext uri="{FF2B5EF4-FFF2-40B4-BE49-F238E27FC236}">
                  <a16:creationId xmlns:a16="http://schemas.microsoft.com/office/drawing/2014/main" id="{08CE213D-D84D-4711-A5C5-7EB7660FCD0A}"/>
                </a:ext>
              </a:extLst>
            </p:cNvPr>
            <p:cNvSpPr/>
            <p:nvPr/>
          </p:nvSpPr>
          <p:spPr>
            <a:xfrm>
              <a:off x="8756904" y="2830067"/>
              <a:ext cx="466725" cy="337820"/>
            </a:xfrm>
            <a:custGeom>
              <a:avLst/>
              <a:gdLst/>
              <a:ahLst/>
              <a:cxnLst/>
              <a:rect l="l" t="t" r="r" b="b"/>
              <a:pathLst>
                <a:path w="466725" h="337819">
                  <a:moveTo>
                    <a:pt x="445008" y="21590"/>
                  </a:moveTo>
                  <a:lnTo>
                    <a:pt x="21336" y="21590"/>
                  </a:lnTo>
                  <a:lnTo>
                    <a:pt x="21336" y="31750"/>
                  </a:lnTo>
                  <a:lnTo>
                    <a:pt x="21336" y="306070"/>
                  </a:lnTo>
                  <a:lnTo>
                    <a:pt x="21336" y="317500"/>
                  </a:lnTo>
                  <a:lnTo>
                    <a:pt x="445008" y="317500"/>
                  </a:lnTo>
                  <a:lnTo>
                    <a:pt x="445008" y="306324"/>
                  </a:lnTo>
                  <a:lnTo>
                    <a:pt x="445008" y="306070"/>
                  </a:lnTo>
                  <a:lnTo>
                    <a:pt x="445008" y="32004"/>
                  </a:lnTo>
                  <a:lnTo>
                    <a:pt x="434340" y="32004"/>
                  </a:lnTo>
                  <a:lnTo>
                    <a:pt x="434340" y="306070"/>
                  </a:lnTo>
                  <a:lnTo>
                    <a:pt x="32004" y="306070"/>
                  </a:lnTo>
                  <a:lnTo>
                    <a:pt x="32004" y="31750"/>
                  </a:lnTo>
                  <a:lnTo>
                    <a:pt x="445008" y="31750"/>
                  </a:lnTo>
                  <a:lnTo>
                    <a:pt x="445008" y="21590"/>
                  </a:lnTo>
                  <a:close/>
                </a:path>
                <a:path w="466725" h="337819">
                  <a:moveTo>
                    <a:pt x="466344" y="0"/>
                  </a:moveTo>
                  <a:lnTo>
                    <a:pt x="0" y="0"/>
                  </a:lnTo>
                  <a:lnTo>
                    <a:pt x="0" y="10160"/>
                  </a:lnTo>
                  <a:lnTo>
                    <a:pt x="0" y="327660"/>
                  </a:lnTo>
                  <a:lnTo>
                    <a:pt x="0" y="337820"/>
                  </a:lnTo>
                  <a:lnTo>
                    <a:pt x="466344" y="337820"/>
                  </a:lnTo>
                  <a:lnTo>
                    <a:pt x="466344" y="327660"/>
                  </a:lnTo>
                  <a:lnTo>
                    <a:pt x="466344" y="10668"/>
                  </a:lnTo>
                  <a:lnTo>
                    <a:pt x="455676" y="10668"/>
                  </a:lnTo>
                  <a:lnTo>
                    <a:pt x="455676" y="327660"/>
                  </a:lnTo>
                  <a:lnTo>
                    <a:pt x="10668" y="327660"/>
                  </a:lnTo>
                  <a:lnTo>
                    <a:pt x="10668" y="10160"/>
                  </a:lnTo>
                  <a:lnTo>
                    <a:pt x="466344" y="10160"/>
                  </a:lnTo>
                  <a:lnTo>
                    <a:pt x="466344" y="0"/>
                  </a:lnTo>
                  <a:close/>
                </a:path>
              </a:pathLst>
            </a:custGeom>
            <a:solidFill>
              <a:srgbClr val="000000"/>
            </a:solidFill>
          </p:spPr>
          <p:txBody>
            <a:bodyPr wrap="square" lIns="0" tIns="0" rIns="0" bIns="0" rtlCol="0"/>
            <a:lstStyle/>
            <a:p>
              <a:endParaRPr/>
            </a:p>
          </p:txBody>
        </p:sp>
      </p:grpSp>
      <p:sp>
        <p:nvSpPr>
          <p:cNvPr id="46" name="object 71">
            <a:extLst>
              <a:ext uri="{FF2B5EF4-FFF2-40B4-BE49-F238E27FC236}">
                <a16:creationId xmlns:a16="http://schemas.microsoft.com/office/drawing/2014/main" id="{DB862689-7738-4095-AF91-0577B253C21A}"/>
              </a:ext>
            </a:extLst>
          </p:cNvPr>
          <p:cNvSpPr txBox="1"/>
          <p:nvPr/>
        </p:nvSpPr>
        <p:spPr>
          <a:xfrm>
            <a:off x="11297570" y="5480239"/>
            <a:ext cx="40640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HGPｺﾞｼｯｸE"/>
                <a:cs typeface="HGPｺﾞｼｯｸE"/>
              </a:rPr>
              <a:t>：新編</a:t>
            </a:r>
            <a:endParaRPr sz="1200">
              <a:latin typeface="HGPｺﾞｼｯｸE"/>
              <a:cs typeface="HGPｺﾞｼｯｸE"/>
            </a:endParaRPr>
          </a:p>
        </p:txBody>
      </p:sp>
      <p:sp>
        <p:nvSpPr>
          <p:cNvPr id="51" name="object 76">
            <a:extLst>
              <a:ext uri="{FF2B5EF4-FFF2-40B4-BE49-F238E27FC236}">
                <a16:creationId xmlns:a16="http://schemas.microsoft.com/office/drawing/2014/main" id="{F7608462-1189-4E09-8F67-F1F7F3BD86C4}"/>
              </a:ext>
            </a:extLst>
          </p:cNvPr>
          <p:cNvSpPr txBox="1"/>
          <p:nvPr/>
        </p:nvSpPr>
        <p:spPr>
          <a:xfrm>
            <a:off x="10026949" y="2389936"/>
            <a:ext cx="1287780" cy="193675"/>
          </a:xfrm>
          <a:prstGeom prst="rect">
            <a:avLst/>
          </a:prstGeom>
        </p:spPr>
        <p:txBody>
          <a:bodyPr vert="horz" wrap="square" lIns="0" tIns="13335" rIns="0" bIns="0" rtlCol="0">
            <a:spAutoFit/>
          </a:bodyPr>
          <a:lstStyle/>
          <a:p>
            <a:pPr marL="12700">
              <a:lnSpc>
                <a:spcPct val="100000"/>
              </a:lnSpc>
              <a:spcBef>
                <a:spcPts val="105"/>
              </a:spcBef>
            </a:pPr>
            <a:r>
              <a:rPr sz="1100" b="1" dirty="0">
                <a:latin typeface="游ゴシック"/>
                <a:cs typeface="游ゴシック"/>
              </a:rPr>
              <a:t>（Ｒ５年度末時点</a:t>
            </a:r>
            <a:r>
              <a:rPr sz="1100" b="1" spc="-50" dirty="0">
                <a:latin typeface="游ゴシック"/>
                <a:cs typeface="游ゴシック"/>
              </a:rPr>
              <a:t>）</a:t>
            </a:r>
            <a:endParaRPr sz="1100">
              <a:latin typeface="游ゴシック"/>
              <a:cs typeface="游ゴシック"/>
            </a:endParaRPr>
          </a:p>
        </p:txBody>
      </p:sp>
      <p:sp>
        <p:nvSpPr>
          <p:cNvPr id="52" name="object 16">
            <a:extLst>
              <a:ext uri="{FF2B5EF4-FFF2-40B4-BE49-F238E27FC236}">
                <a16:creationId xmlns:a16="http://schemas.microsoft.com/office/drawing/2014/main" id="{B6BAE20A-F0C1-4E5B-B2DA-1784E70E31D6}"/>
              </a:ext>
            </a:extLst>
          </p:cNvPr>
          <p:cNvSpPr txBox="1"/>
          <p:nvPr/>
        </p:nvSpPr>
        <p:spPr>
          <a:xfrm>
            <a:off x="4738859" y="1688722"/>
            <a:ext cx="297370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libri"/>
                <a:cs typeface="Calibri"/>
              </a:rPr>
              <a:t>SDA</a:t>
            </a:r>
            <a:r>
              <a:rPr sz="1100" dirty="0">
                <a:latin typeface="游ゴシック"/>
                <a:cs typeface="游ゴシック"/>
              </a:rPr>
              <a:t>（</a:t>
            </a:r>
            <a:r>
              <a:rPr sz="1100" dirty="0">
                <a:latin typeface="Calibri"/>
                <a:cs typeface="Calibri"/>
              </a:rPr>
              <a:t>Space Domain </a:t>
            </a:r>
            <a:r>
              <a:rPr sz="1100" spc="-10" dirty="0">
                <a:latin typeface="Calibri"/>
                <a:cs typeface="Calibri"/>
              </a:rPr>
              <a:t>Awareness</a:t>
            </a:r>
            <a:r>
              <a:rPr sz="1100" spc="-10" dirty="0">
                <a:latin typeface="游ゴシック"/>
                <a:cs typeface="游ゴシック"/>
              </a:rPr>
              <a:t>）：</a:t>
            </a:r>
            <a:r>
              <a:rPr sz="1100" spc="-15" dirty="0">
                <a:latin typeface="游ゴシック"/>
                <a:cs typeface="游ゴシック"/>
              </a:rPr>
              <a:t>宇宙領域把握</a:t>
            </a:r>
            <a:endParaRPr sz="1100" dirty="0">
              <a:latin typeface="游ゴシック"/>
              <a:cs typeface="游ゴシック"/>
            </a:endParaRPr>
          </a:p>
        </p:txBody>
      </p:sp>
      <p:sp>
        <p:nvSpPr>
          <p:cNvPr id="54" name="テキスト ボックス 53">
            <a:extLst>
              <a:ext uri="{FF2B5EF4-FFF2-40B4-BE49-F238E27FC236}">
                <a16:creationId xmlns:a16="http://schemas.microsoft.com/office/drawing/2014/main" id="{B2C14037-13F4-416F-A398-22F0D576A119}"/>
              </a:ext>
            </a:extLst>
          </p:cNvPr>
          <p:cNvSpPr txBox="1"/>
          <p:nvPr/>
        </p:nvSpPr>
        <p:spPr>
          <a:xfrm>
            <a:off x="309288" y="684574"/>
            <a:ext cx="11694231" cy="1254574"/>
          </a:xfrm>
          <a:prstGeom prst="rect">
            <a:avLst/>
          </a:prstGeom>
          <a:noFill/>
        </p:spPr>
        <p:txBody>
          <a:bodyPr wrap="square">
            <a:spAutoFit/>
          </a:bodyPr>
          <a:lstStyle/>
          <a:p>
            <a:pPr marL="418465" indent="-339090">
              <a:lnSpc>
                <a:spcPct val="100000"/>
              </a:lnSpc>
              <a:spcBef>
                <a:spcPts val="484"/>
              </a:spcBef>
              <a:buChar char="○"/>
              <a:tabLst>
                <a:tab pos="418465" algn="l"/>
                <a:tab pos="419100" algn="l"/>
              </a:tabLst>
            </a:pPr>
            <a:r>
              <a:rPr lang="ja-JP" altLang="en-US" sz="1800" spc="-30" dirty="0">
                <a:latin typeface="BIZ UDPゴシック" panose="020B0400000000000000" pitchFamily="50" charset="-128"/>
                <a:ea typeface="BIZ UDPゴシック" panose="020B0400000000000000" pitchFamily="50" charset="-128"/>
                <a:cs typeface="ＭＳ Ｐゴシック"/>
              </a:rPr>
              <a:t>宇宙領域把握に必要な衛星の製造・試験等を行う</a:t>
            </a:r>
            <a:endParaRPr lang="ja-JP" altLang="en-US" sz="1800" dirty="0">
              <a:latin typeface="BIZ UDPゴシック" panose="020B0400000000000000" pitchFamily="50" charset="-128"/>
              <a:ea typeface="BIZ UDPゴシック" panose="020B0400000000000000" pitchFamily="50" charset="-128"/>
              <a:cs typeface="ＭＳ Ｐゴシック"/>
            </a:endParaRPr>
          </a:p>
          <a:p>
            <a:pPr marL="261620" marR="221615" indent="-45720">
              <a:lnSpc>
                <a:spcPct val="88400"/>
              </a:lnSpc>
              <a:spcBef>
                <a:spcPts val="605"/>
              </a:spcBef>
            </a:pPr>
            <a:r>
              <a:rPr lang="en-US" altLang="ja-JP" sz="1800" spc="-15" dirty="0">
                <a:latin typeface="BIZ UDPゴシック" panose="020B0400000000000000" pitchFamily="50" charset="-128"/>
                <a:ea typeface="BIZ UDPゴシック" panose="020B0400000000000000" pitchFamily="50" charset="-128"/>
                <a:cs typeface="ＭＳ Ｐゴシック"/>
              </a:rPr>
              <a:t>※ </a:t>
            </a:r>
            <a:r>
              <a:rPr lang="en-US" altLang="ja-JP" sz="1800" b="1" dirty="0">
                <a:solidFill>
                  <a:srgbClr val="C00000"/>
                </a:solidFill>
                <a:latin typeface="BIZ UDPゴシック" panose="020B0400000000000000" pitchFamily="50" charset="-128"/>
                <a:ea typeface="BIZ UDPゴシック" panose="020B0400000000000000" pitchFamily="50" charset="-128"/>
                <a:cs typeface="ＭＳ Ｐゴシック"/>
              </a:rPr>
              <a:t>SDA(Space</a:t>
            </a:r>
            <a:r>
              <a:rPr lang="ja-JP" altLang="en-US" sz="1800" b="1" spc="10" dirty="0">
                <a:solidFill>
                  <a:srgbClr val="C00000"/>
                </a:solidFill>
                <a:latin typeface="BIZ UDPゴシック" panose="020B0400000000000000" pitchFamily="50" charset="-128"/>
                <a:ea typeface="BIZ UDPゴシック" panose="020B0400000000000000" pitchFamily="50" charset="-128"/>
                <a:cs typeface="ＭＳ Ｐゴシック"/>
              </a:rPr>
              <a:t> </a:t>
            </a:r>
            <a:r>
              <a:rPr lang="en-US" altLang="ja-JP" sz="1800" b="1" dirty="0">
                <a:solidFill>
                  <a:srgbClr val="C00000"/>
                </a:solidFill>
                <a:latin typeface="BIZ UDPゴシック" panose="020B0400000000000000" pitchFamily="50" charset="-128"/>
                <a:ea typeface="BIZ UDPゴシック" panose="020B0400000000000000" pitchFamily="50" charset="-128"/>
                <a:cs typeface="ＭＳ Ｐゴシック"/>
              </a:rPr>
              <a:t>Domain</a:t>
            </a:r>
            <a:r>
              <a:rPr lang="ja-JP" altLang="en-US" sz="1800" b="1" spc="-10" dirty="0">
                <a:solidFill>
                  <a:srgbClr val="C00000"/>
                </a:solidFill>
                <a:latin typeface="BIZ UDPゴシック" panose="020B0400000000000000" pitchFamily="50" charset="-128"/>
                <a:ea typeface="BIZ UDPゴシック" panose="020B0400000000000000" pitchFamily="50" charset="-128"/>
                <a:cs typeface="ＭＳ Ｐゴシック"/>
              </a:rPr>
              <a:t> </a:t>
            </a:r>
            <a:r>
              <a:rPr lang="en-US" altLang="ja-JP" sz="1800" b="1" dirty="0">
                <a:solidFill>
                  <a:srgbClr val="C00000"/>
                </a:solidFill>
                <a:latin typeface="BIZ UDPゴシック" panose="020B0400000000000000" pitchFamily="50" charset="-128"/>
                <a:ea typeface="BIZ UDPゴシック" panose="020B0400000000000000" pitchFamily="50" charset="-128"/>
                <a:cs typeface="ＭＳ Ｐゴシック"/>
              </a:rPr>
              <a:t>Awareness</a:t>
            </a:r>
            <a:r>
              <a:rPr lang="en-US" altLang="ja-JP" sz="1800" b="1" spc="-30" dirty="0">
                <a:solidFill>
                  <a:srgbClr val="C00000"/>
                </a:solidFill>
                <a:latin typeface="BIZ UDPゴシック" panose="020B0400000000000000" pitchFamily="50" charset="-128"/>
                <a:ea typeface="BIZ UDPゴシック" panose="020B0400000000000000" pitchFamily="50" charset="-128"/>
                <a:cs typeface="ＭＳ Ｐゴシック"/>
              </a:rPr>
              <a:t>) </a:t>
            </a:r>
            <a:r>
              <a:rPr lang="en-US" altLang="ja-JP" sz="1800" spc="-30" dirty="0">
                <a:latin typeface="BIZ UDPゴシック" panose="020B0400000000000000" pitchFamily="50" charset="-128"/>
                <a:ea typeface="BIZ UDPゴシック" panose="020B0400000000000000" pitchFamily="50" charset="-128"/>
                <a:cs typeface="ＭＳ Ｐゴシック"/>
              </a:rPr>
              <a:t>:</a:t>
            </a:r>
            <a:r>
              <a:rPr lang="ja-JP" altLang="en-US" sz="1800" spc="-30" dirty="0">
                <a:latin typeface="BIZ UDPゴシック" panose="020B0400000000000000" pitchFamily="50" charset="-128"/>
                <a:ea typeface="BIZ UDPゴシック" panose="020B0400000000000000" pitchFamily="50" charset="-128"/>
                <a:cs typeface="ＭＳ Ｐゴシック"/>
              </a:rPr>
              <a:t>衛星など宇宙物体の位置や軌道等を把握すること</a:t>
            </a:r>
            <a:r>
              <a:rPr lang="ja-JP" altLang="en-US" sz="1800" spc="-10" dirty="0">
                <a:latin typeface="BIZ UDPゴシック" panose="020B0400000000000000" pitchFamily="50" charset="-128"/>
                <a:ea typeface="BIZ UDPゴシック" panose="020B0400000000000000" pitchFamily="50" charset="-128"/>
                <a:cs typeface="ＭＳ Ｐゴシック"/>
              </a:rPr>
              <a:t>（</a:t>
            </a:r>
            <a:r>
              <a:rPr lang="en-US" altLang="ja-JP" sz="1800" spc="-10" dirty="0">
                <a:latin typeface="BIZ UDPゴシック" panose="020B0400000000000000" pitchFamily="50" charset="-128"/>
                <a:ea typeface="BIZ UDPゴシック" panose="020B0400000000000000" pitchFamily="50" charset="-128"/>
                <a:cs typeface="ＭＳ Ｐゴシック"/>
              </a:rPr>
              <a:t>SSA(Space </a:t>
            </a:r>
            <a:r>
              <a:rPr lang="en-US" altLang="ja-JP" sz="1800" dirty="0">
                <a:latin typeface="BIZ UDPゴシック" panose="020B0400000000000000" pitchFamily="50" charset="-128"/>
                <a:ea typeface="BIZ UDPゴシック" panose="020B0400000000000000" pitchFamily="50" charset="-128"/>
                <a:cs typeface="ＭＳ Ｐゴシック"/>
              </a:rPr>
              <a:t>Situational </a:t>
            </a:r>
            <a:r>
              <a:rPr lang="en-US" altLang="ja-JP" sz="1800" spc="-10" dirty="0">
                <a:latin typeface="BIZ UDPゴシック" panose="020B0400000000000000" pitchFamily="50" charset="-128"/>
                <a:ea typeface="BIZ UDPゴシック" panose="020B0400000000000000" pitchFamily="50" charset="-128"/>
                <a:cs typeface="ＭＳ Ｐゴシック"/>
              </a:rPr>
              <a:t>Awareness)</a:t>
            </a:r>
            <a:r>
              <a:rPr lang="ja-JP" altLang="en-US" sz="1800" spc="-10" dirty="0">
                <a:latin typeface="BIZ UDPゴシック" panose="020B0400000000000000" pitchFamily="50" charset="-128"/>
                <a:ea typeface="BIZ UDPゴシック" panose="020B0400000000000000" pitchFamily="50" charset="-128"/>
                <a:cs typeface="ＭＳ Ｐゴシック"/>
              </a:rPr>
              <a:t>）</a:t>
            </a:r>
            <a:r>
              <a:rPr lang="ja-JP" altLang="en-US" sz="1800" spc="-30" dirty="0">
                <a:latin typeface="BIZ UDPゴシック" panose="020B0400000000000000" pitchFamily="50" charset="-128"/>
                <a:ea typeface="BIZ UDPゴシック" panose="020B0400000000000000" pitchFamily="50" charset="-128"/>
                <a:cs typeface="ＭＳ Ｐゴシック"/>
              </a:rPr>
              <a:t>に加え、衛星の運用状況や「意図や能力」を把握すること。</a:t>
            </a:r>
            <a:endParaRPr lang="en-US" altLang="ja-JP" sz="1800" spc="-30" dirty="0">
              <a:latin typeface="BIZ UDPゴシック" panose="020B0400000000000000" pitchFamily="50" charset="-128"/>
              <a:ea typeface="BIZ UDPゴシック" panose="020B0400000000000000" pitchFamily="50" charset="-128"/>
              <a:cs typeface="ＭＳ Ｐゴシック"/>
            </a:endParaRPr>
          </a:p>
          <a:p>
            <a:pPr marL="261620" marR="221615" indent="-45720">
              <a:lnSpc>
                <a:spcPct val="88400"/>
              </a:lnSpc>
              <a:spcBef>
                <a:spcPts val="605"/>
              </a:spcBef>
            </a:pPr>
            <a:r>
              <a:rPr lang="ja-JP" altLang="en-US" sz="1800" spc="-30" dirty="0">
                <a:latin typeface="BIZ UDPゴシック" panose="020B0400000000000000" pitchFamily="50" charset="-128"/>
                <a:ea typeface="BIZ UDPゴシック" panose="020B0400000000000000" pitchFamily="50" charset="-128"/>
                <a:cs typeface="ＭＳ Ｐゴシック"/>
              </a:rPr>
              <a:t>米国等も現在は</a:t>
            </a:r>
            <a:r>
              <a:rPr lang="ja-JP" altLang="en-US" sz="1800" b="1" spc="-30" dirty="0">
                <a:solidFill>
                  <a:srgbClr val="C00000"/>
                </a:solidFill>
                <a:latin typeface="BIZ UDPゴシック" panose="020B0400000000000000" pitchFamily="50" charset="-128"/>
                <a:ea typeface="BIZ UDPゴシック" panose="020B0400000000000000" pitchFamily="50" charset="-128"/>
                <a:cs typeface="ＭＳ Ｐゴシック"/>
              </a:rPr>
              <a:t>ＳＤＡ</a:t>
            </a:r>
            <a:r>
              <a:rPr lang="ja-JP" altLang="en-US" sz="1800" spc="-35" dirty="0">
                <a:latin typeface="BIZ UDPゴシック" panose="020B0400000000000000" pitchFamily="50" charset="-128"/>
                <a:ea typeface="BIZ UDPゴシック" panose="020B0400000000000000" pitchFamily="50" charset="-128"/>
                <a:cs typeface="ＭＳ Ｐゴシック"/>
              </a:rPr>
              <a:t>を使用している</a:t>
            </a:r>
            <a:endParaRPr lang="ja-JP" altLang="en-US" sz="1800" dirty="0">
              <a:latin typeface="BIZ UDPゴシック" panose="020B0400000000000000" pitchFamily="50" charset="-128"/>
              <a:ea typeface="BIZ UDPゴシック" panose="020B0400000000000000" pitchFamily="50" charset="-128"/>
              <a:cs typeface="ＭＳ Ｐゴシック"/>
            </a:endParaRPr>
          </a:p>
        </p:txBody>
      </p:sp>
      <p:sp>
        <p:nvSpPr>
          <p:cNvPr id="60" name="object 12">
            <a:extLst>
              <a:ext uri="{FF2B5EF4-FFF2-40B4-BE49-F238E27FC236}">
                <a16:creationId xmlns:a16="http://schemas.microsoft.com/office/drawing/2014/main" id="{76C1F5BD-AE51-42CD-BEE5-7DCC910CA205}"/>
              </a:ext>
            </a:extLst>
          </p:cNvPr>
          <p:cNvSpPr txBox="1"/>
          <p:nvPr/>
        </p:nvSpPr>
        <p:spPr>
          <a:xfrm>
            <a:off x="433113" y="6180049"/>
            <a:ext cx="11270857" cy="637995"/>
          </a:xfrm>
          <a:prstGeom prst="rect">
            <a:avLst/>
          </a:prstGeom>
        </p:spPr>
        <p:txBody>
          <a:bodyPr vert="horz" wrap="square" lIns="0" tIns="80645" rIns="0" bIns="0" rtlCol="0">
            <a:spAutoFit/>
          </a:bodyPr>
          <a:lstStyle/>
          <a:p>
            <a:pPr marL="80010" algn="ctr">
              <a:lnSpc>
                <a:spcPct val="100000"/>
              </a:lnSpc>
              <a:spcBef>
                <a:spcPts val="635"/>
              </a:spcBef>
              <a:tabLst>
                <a:tab pos="461645" algn="l"/>
                <a:tab pos="462280" algn="l"/>
              </a:tabLst>
            </a:pPr>
            <a:r>
              <a:rPr sz="1600" dirty="0">
                <a:latin typeface="BIZ UDPゴシック" panose="020B0400000000000000" pitchFamily="50" charset="-128"/>
                <a:ea typeface="BIZ UDPゴシック" panose="020B0400000000000000" pitchFamily="50" charset="-128"/>
                <a:cs typeface="ＭＳ Ｐゴシック"/>
              </a:rPr>
              <a:t>令和５年度宇宙関連概算要求は、</a:t>
            </a:r>
            <a:r>
              <a:rPr sz="1600" b="1" spc="-10" dirty="0">
                <a:solidFill>
                  <a:srgbClr val="0D79C9"/>
                </a:solidFill>
                <a:latin typeface="BIZ UDPゴシック" panose="020B0400000000000000" pitchFamily="50" charset="-128"/>
                <a:ea typeface="BIZ UDPゴシック" panose="020B0400000000000000" pitchFamily="50" charset="-128"/>
                <a:cs typeface="ＭＳ Ｐゴシック"/>
              </a:rPr>
              <a:t>約</a:t>
            </a:r>
            <a:r>
              <a:rPr sz="1600" b="1" dirty="0">
                <a:solidFill>
                  <a:srgbClr val="0D79C9"/>
                </a:solidFill>
                <a:latin typeface="BIZ UDPゴシック" panose="020B0400000000000000" pitchFamily="50" charset="-128"/>
                <a:ea typeface="BIZ UDPゴシック" panose="020B0400000000000000" pitchFamily="50" charset="-128"/>
                <a:cs typeface="ＭＳ Ｐゴシック"/>
              </a:rPr>
              <a:t>972</a:t>
            </a:r>
            <a:r>
              <a:rPr sz="1600" b="1" spc="-10" dirty="0">
                <a:solidFill>
                  <a:srgbClr val="0D79C9"/>
                </a:solidFill>
                <a:latin typeface="BIZ UDPゴシック" panose="020B0400000000000000" pitchFamily="50" charset="-128"/>
                <a:ea typeface="BIZ UDPゴシック" panose="020B0400000000000000" pitchFamily="50" charset="-128"/>
                <a:cs typeface="ＭＳ Ｐゴシック"/>
              </a:rPr>
              <a:t>億円</a:t>
            </a:r>
            <a:r>
              <a:rPr sz="1600" b="1" dirty="0">
                <a:solidFill>
                  <a:srgbClr val="0D79C9"/>
                </a:solidFill>
                <a:latin typeface="BIZ UDPゴシック" panose="020B0400000000000000" pitchFamily="50" charset="-128"/>
                <a:ea typeface="BIZ UDPゴシック" panose="020B0400000000000000" pitchFamily="50" charset="-128"/>
                <a:cs typeface="ＭＳ Ｐゴシック"/>
              </a:rPr>
              <a:t>（</a:t>
            </a:r>
            <a:r>
              <a:rPr sz="1600" b="1" spc="-15" dirty="0">
                <a:solidFill>
                  <a:srgbClr val="0D79C9"/>
                </a:solidFill>
                <a:latin typeface="BIZ UDPゴシック" panose="020B0400000000000000" pitchFamily="50" charset="-128"/>
                <a:ea typeface="BIZ UDPゴシック" panose="020B0400000000000000" pitchFamily="50" charset="-128"/>
                <a:cs typeface="ＭＳ Ｐゴシック"/>
              </a:rPr>
              <a:t>歳出ベース</a:t>
            </a:r>
            <a:r>
              <a:rPr sz="1600" b="1" dirty="0">
                <a:solidFill>
                  <a:srgbClr val="0D79C9"/>
                </a:solidFill>
                <a:latin typeface="BIZ UDPゴシック" panose="020B0400000000000000" pitchFamily="50" charset="-128"/>
                <a:ea typeface="BIZ UDPゴシック" panose="020B0400000000000000" pitchFamily="50" charset="-128"/>
                <a:cs typeface="ＭＳ Ｐゴシック"/>
              </a:rPr>
              <a:t>）</a:t>
            </a:r>
            <a:r>
              <a:rPr sz="1600" spc="-25" dirty="0">
                <a:latin typeface="BIZ UDPゴシック" panose="020B0400000000000000" pitchFamily="50" charset="-128"/>
                <a:ea typeface="BIZ UDPゴシック" panose="020B0400000000000000" pitchFamily="50" charset="-128"/>
                <a:cs typeface="ＭＳ Ｐゴシック"/>
              </a:rPr>
              <a:t>を計上</a:t>
            </a:r>
            <a:endParaRPr lang="ja-JP" altLang="en-US" sz="1600" dirty="0">
              <a:latin typeface="BIZ UDPゴシック" panose="020B0400000000000000" pitchFamily="50" charset="-128"/>
              <a:ea typeface="BIZ UDPゴシック" panose="020B0400000000000000" pitchFamily="50" charset="-128"/>
              <a:cs typeface="ＭＳ Ｐゴシック"/>
            </a:endParaRPr>
          </a:p>
          <a:p>
            <a:pPr marL="80009" algn="ctr">
              <a:lnSpc>
                <a:spcPct val="100000"/>
              </a:lnSpc>
              <a:spcBef>
                <a:spcPts val="540"/>
              </a:spcBef>
              <a:tabLst>
                <a:tab pos="467359" algn="l"/>
                <a:tab pos="467995" algn="l"/>
              </a:tabLst>
            </a:pPr>
            <a:r>
              <a:rPr lang="ja-JP" altLang="en-US" sz="1600" dirty="0">
                <a:latin typeface="BIZ UDPゴシック" panose="020B0400000000000000" pitchFamily="50" charset="-128"/>
                <a:ea typeface="BIZ UDPゴシック" panose="020B0400000000000000" pitchFamily="50" charset="-128"/>
                <a:cs typeface="ＭＳ Ｐゴシック"/>
              </a:rPr>
              <a:t>これとは別途、</a:t>
            </a:r>
            <a:r>
              <a:rPr lang="ja-JP" altLang="en-US" sz="1600" dirty="0">
                <a:solidFill>
                  <a:srgbClr val="FF0000"/>
                </a:solidFill>
                <a:latin typeface="BIZ UDPゴシック" panose="020B0400000000000000" pitchFamily="50" charset="-128"/>
                <a:ea typeface="BIZ UDPゴシック" panose="020B0400000000000000" pitchFamily="50" charset="-128"/>
                <a:cs typeface="ＭＳ Ｐゴシック"/>
              </a:rPr>
              <a:t>事項要求</a:t>
            </a:r>
            <a:r>
              <a:rPr lang="ja-JP" altLang="en-US" sz="1600" spc="-5" dirty="0">
                <a:latin typeface="BIZ UDPゴシック" panose="020B0400000000000000" pitchFamily="50" charset="-128"/>
                <a:ea typeface="BIZ UDPゴシック" panose="020B0400000000000000" pitchFamily="50" charset="-128"/>
                <a:cs typeface="ＭＳ Ｐゴシック"/>
              </a:rPr>
              <a:t>として、「防衛力を５年以内に抜本的に強化する」ために必要な取組</a:t>
            </a:r>
            <a:r>
              <a:rPr lang="ja-JP" altLang="en-US" sz="1600" spc="-25" dirty="0">
                <a:latin typeface="BIZ UDPゴシック" panose="020B0400000000000000" pitchFamily="50" charset="-128"/>
                <a:ea typeface="BIZ UDPゴシック" panose="020B0400000000000000" pitchFamily="50" charset="-128"/>
                <a:cs typeface="ＭＳ Ｐゴシック"/>
              </a:rPr>
              <a:t>を要求</a:t>
            </a:r>
            <a:endParaRPr lang="ja-JP" altLang="en-US" sz="1600" dirty="0">
              <a:latin typeface="BIZ UDPゴシック" panose="020B0400000000000000" pitchFamily="50" charset="-128"/>
              <a:ea typeface="BIZ UDPゴシック" panose="020B0400000000000000" pitchFamily="50" charset="-128"/>
              <a:cs typeface="ＭＳ Ｐゴシック"/>
            </a:endParaRPr>
          </a:p>
        </p:txBody>
      </p:sp>
    </p:spTree>
    <p:extLst>
      <p:ext uri="{BB962C8B-B14F-4D97-AF65-F5344CB8AC3E}">
        <p14:creationId xmlns:p14="http://schemas.microsoft.com/office/powerpoint/2010/main" val="1800663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16FEEECB-F2BC-485D-90EC-79B5C334C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2138"/>
            <a:ext cx="9105240" cy="6493320"/>
          </a:xfrm>
          <a:prstGeom prst="rect">
            <a:avLst/>
          </a:prstGeom>
        </p:spPr>
      </p:pic>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a:solidFill>
                  <a:schemeClr val="bg1"/>
                </a:solidFill>
                <a:latin typeface="Meiryo UI" panose="020B0604030504040204" pitchFamily="50" charset="-128"/>
                <a:ea typeface="Meiryo UI" panose="020B0604030504040204" pitchFamily="50" charset="-128"/>
              </a:rPr>
              <a:t>Electronic Warfare</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2050" name="Picture 2" descr="抑止装置">
            <a:extLst>
              <a:ext uri="{FF2B5EF4-FFF2-40B4-BE49-F238E27FC236}">
                <a16:creationId xmlns:a16="http://schemas.microsoft.com/office/drawing/2014/main" id="{95A1DD6E-1B41-45C9-93F8-11AE47B16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4785" y="714309"/>
            <a:ext cx="2827669" cy="28276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携帯電話 電波 ジャミング">
            <a:extLst>
              <a:ext uri="{FF2B5EF4-FFF2-40B4-BE49-F238E27FC236}">
                <a16:creationId xmlns:a16="http://schemas.microsoft.com/office/drawing/2014/main" id="{A4E02AA3-9088-499D-B19C-2075B2649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4786" y="3733068"/>
            <a:ext cx="2827668" cy="2827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46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Picture 2" descr="Stealth Spy Drone RQ-170 Sentinel Spotted With new Upgrades : FUTURE ...">
            <a:extLst>
              <a:ext uri="{FF2B5EF4-FFF2-40B4-BE49-F238E27FC236}">
                <a16:creationId xmlns:a16="http://schemas.microsoft.com/office/drawing/2014/main" id="{00ABAA79-3CF1-4F63-9367-3FDDB53AA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12192000" cy="624681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2A99942-DC8E-470B-9C11-BFC1853E560B}"/>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イランが米ステルス・ドローンを無傷で捕獲～ロシアの電子戦部隊介在</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00EB5031-1B0E-4CB5-9C7B-4F3BAED04858}"/>
              </a:ext>
            </a:extLst>
          </p:cNvPr>
          <p:cNvSpPr txBox="1"/>
          <p:nvPr/>
        </p:nvSpPr>
        <p:spPr>
          <a:xfrm rot="20469971">
            <a:off x="476248" y="4334946"/>
            <a:ext cx="2695575" cy="400110"/>
          </a:xfrm>
          <a:prstGeom prst="rect">
            <a:avLst/>
          </a:prstGeom>
          <a:noFill/>
        </p:spPr>
        <p:txBody>
          <a:bodyPr wrap="square">
            <a:spAutoFit/>
          </a:bodyPr>
          <a:lstStyle/>
          <a:p>
            <a:r>
              <a:rPr lang="en-US" altLang="ja-JP" sz="2000" dirty="0">
                <a:solidFill>
                  <a:schemeClr val="bg1"/>
                </a:solidFill>
                <a:latin typeface="UD デジタル 教科書体 NK-B" panose="02020700000000000000" pitchFamily="18" charset="-128"/>
                <a:ea typeface="UD デジタル 教科書体 NK-B" panose="02020700000000000000" pitchFamily="18" charset="-128"/>
              </a:rPr>
              <a:t>RQ-170 Sentinel</a:t>
            </a:r>
            <a:endParaRPr lang="ja-JP" altLang="en-US" sz="20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0119A74D-1534-4BC9-89C2-C7AA058D1810}"/>
              </a:ext>
            </a:extLst>
          </p:cNvPr>
          <p:cNvSpPr txBox="1"/>
          <p:nvPr/>
        </p:nvSpPr>
        <p:spPr>
          <a:xfrm>
            <a:off x="1819275" y="6305392"/>
            <a:ext cx="8553450" cy="246221"/>
          </a:xfrm>
          <a:prstGeom prst="rect">
            <a:avLst/>
          </a:prstGeom>
          <a:noFill/>
        </p:spPr>
        <p:txBody>
          <a:bodyPr wrap="square">
            <a:spAutoFit/>
          </a:bodyPr>
          <a:lstStyle/>
          <a:p>
            <a:r>
              <a:rPr lang="ja-JP" altLang="en-US" sz="1000" dirty="0">
                <a:solidFill>
                  <a:schemeClr val="bg1"/>
                </a:solidFill>
                <a:latin typeface="UD デジタル 教科書体 NK-B" panose="02020700000000000000" pitchFamily="18" charset="-128"/>
                <a:ea typeface="UD デジタル 教科書体 NK-B" panose="02020700000000000000" pitchFamily="18" charset="-128"/>
              </a:rPr>
              <a:t>出所：</a:t>
            </a:r>
            <a:r>
              <a:rPr lang="en-US" altLang="ja-JP" sz="1000" dirty="0">
                <a:solidFill>
                  <a:schemeClr val="bg1"/>
                </a:solidFill>
                <a:latin typeface="UD デジタル 教科書体 NK-B" panose="02020700000000000000" pitchFamily="18" charset="-128"/>
                <a:ea typeface="UD デジタル 教科書体 NK-B" panose="02020700000000000000" pitchFamily="18" charset="-128"/>
              </a:rPr>
              <a:t>https://www.defenseromania.ro/federa-ia-rusa-va-produce-inca-trei-drone-grele-s-70-okhotnik_605713.html</a:t>
            </a:r>
            <a:endParaRPr lang="ja-JP" altLang="en-US" sz="1000" dirty="0">
              <a:solidFill>
                <a:schemeClr val="bg1"/>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74419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10" name="Picture 2" descr="بازدید امام سید علی خامنه ای از نمایشگاه هوافضای سپاه : :: هوافضا">
            <a:extLst>
              <a:ext uri="{FF2B5EF4-FFF2-40B4-BE49-F238E27FC236}">
                <a16:creationId xmlns:a16="http://schemas.microsoft.com/office/drawing/2014/main" id="{DC8C63A2-5A35-447D-9999-607C6FC7C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3803"/>
            <a:ext cx="12192000" cy="59213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64624C4-E53D-4463-BD5A-A353CB1411EC}"/>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最新鋭のステルス・ドローンを模倣</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8A362331-4C2D-4660-968A-BBC6D6407DBF}"/>
              </a:ext>
            </a:extLst>
          </p:cNvPr>
          <p:cNvSpPr txBox="1"/>
          <p:nvPr/>
        </p:nvSpPr>
        <p:spPr>
          <a:xfrm>
            <a:off x="5314950" y="6288179"/>
            <a:ext cx="1771650"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出所：イラン革命防衛隊</a:t>
            </a:r>
          </a:p>
        </p:txBody>
      </p:sp>
    </p:spTree>
    <p:extLst>
      <p:ext uri="{BB962C8B-B14F-4D97-AF65-F5344CB8AC3E}">
        <p14:creationId xmlns:p14="http://schemas.microsoft.com/office/powerpoint/2010/main" val="1235620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599355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A7681D7-9AF1-4BB4-B85F-0FF7333A3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64624C4-E53D-4463-BD5A-A353CB1411EC}"/>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ロシアのステルス・ドローン・・・</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3408EAF7-AFF9-471F-A1C4-8EF443C2628D}"/>
              </a:ext>
            </a:extLst>
          </p:cNvPr>
          <p:cNvSpPr txBox="1"/>
          <p:nvPr/>
        </p:nvSpPr>
        <p:spPr>
          <a:xfrm>
            <a:off x="5372100" y="523220"/>
            <a:ext cx="1771650"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出所：ロシア国防省</a:t>
            </a:r>
          </a:p>
        </p:txBody>
      </p:sp>
    </p:spTree>
    <p:extLst>
      <p:ext uri="{BB962C8B-B14F-4D97-AF65-F5344CB8AC3E}">
        <p14:creationId xmlns:p14="http://schemas.microsoft.com/office/powerpoint/2010/main" val="3047674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 name="正方形/長方形 141"/>
          <p:cNvSpPr/>
          <p:nvPr/>
        </p:nvSpPr>
        <p:spPr>
          <a:xfrm>
            <a:off x="9335606" y="1078087"/>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1Qubit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p:cNvSpPr/>
          <p:nvPr/>
        </p:nvSpPr>
        <p:spPr>
          <a:xfrm>
            <a:off x="9867783" y="1078087"/>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2Qubit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5" name="正方形/長方形 4"/>
          <p:cNvSpPr/>
          <p:nvPr/>
        </p:nvSpPr>
        <p:spPr>
          <a:xfrm>
            <a:off x="8012574" y="1300446"/>
            <a:ext cx="2209259" cy="369332"/>
          </a:xfrm>
          <a:prstGeom prst="rect">
            <a:avLst/>
          </a:prstGeom>
        </p:spPr>
        <p:txBody>
          <a:bodyPr wrap="none">
            <a:spAutoFit/>
          </a:bodyPr>
          <a:lstStyle/>
          <a:p>
            <a:r>
              <a:rPr lang="en-US" altLang="ja-JP" dirty="0">
                <a:solidFill>
                  <a:srgbClr val="000000"/>
                </a:solidFill>
                <a:latin typeface="helvetica neue"/>
              </a:rPr>
              <a:t>adaptive optics (AO)</a:t>
            </a:r>
            <a:endParaRPr lang="ja-JP" altLang="en-US" dirty="0"/>
          </a:p>
        </p:txBody>
      </p:sp>
      <p:sp>
        <p:nvSpPr>
          <p:cNvPr id="6" name="正方形/長方形 5"/>
          <p:cNvSpPr/>
          <p:nvPr/>
        </p:nvSpPr>
        <p:spPr>
          <a:xfrm>
            <a:off x="6360404" y="1133132"/>
            <a:ext cx="5831596" cy="523220"/>
          </a:xfrm>
          <a:prstGeom prst="rect">
            <a:avLst/>
          </a:prstGeom>
        </p:spPr>
        <p:txBody>
          <a:bodyPr wrap="square">
            <a:spAutoFit/>
          </a:bodyPr>
          <a:lstStyle/>
          <a:p>
            <a:r>
              <a:rPr lang="en-US" altLang="ja-JP" sz="1400" dirty="0">
                <a:solidFill>
                  <a:srgbClr val="000000"/>
                </a:solidFill>
                <a:latin typeface="UD デジタル 教科書体 N-R" panose="02020400000000000000" pitchFamily="17" charset="-128"/>
                <a:ea typeface="UD デジタル 教科書体 N-R" panose="02020400000000000000" pitchFamily="17" charset="-128"/>
              </a:rPr>
              <a:t>Air Force Research Laboratory (AFRL) Starfire Optical Range (SOR) </a:t>
            </a:r>
            <a:endParaRPr lang="ja-JP" altLang="en-US" sz="1400" dirty="0">
              <a:latin typeface="UD デジタル 教科書体 N-R" panose="02020400000000000000" pitchFamily="17" charset="-128"/>
              <a:ea typeface="UD デジタル 教科書体 N-R" panose="02020400000000000000" pitchFamily="17" charset="-128"/>
            </a:endParaRPr>
          </a:p>
        </p:txBody>
      </p:sp>
      <p:sp>
        <p:nvSpPr>
          <p:cNvPr id="7" name="正方形/長方形 6"/>
          <p:cNvSpPr/>
          <p:nvPr/>
        </p:nvSpPr>
        <p:spPr>
          <a:xfrm>
            <a:off x="6349158" y="5615831"/>
            <a:ext cx="5699393" cy="830997"/>
          </a:xfrm>
          <a:prstGeom prst="rect">
            <a:avLst/>
          </a:prstGeom>
        </p:spPr>
        <p:txBody>
          <a:bodyPr wrap="square">
            <a:spAutoFit/>
          </a:bodyPr>
          <a:lstStyle/>
          <a:p>
            <a:r>
              <a:rPr lang="en-US" altLang="ja-JP" sz="1200" dirty="0">
                <a:latin typeface="UD デジタル 教科書体 NP-R" panose="02020400000000000000" pitchFamily="18" charset="-128"/>
                <a:ea typeface="UD デジタル 教科書体 NP-R" panose="02020400000000000000" pitchFamily="18" charset="-128"/>
              </a:rPr>
              <a:t>Air Force Research Laboratory researchers Dr. Mark </a:t>
            </a:r>
            <a:r>
              <a:rPr lang="en-US" altLang="ja-JP" sz="1200" dirty="0" err="1">
                <a:latin typeface="UD デジタル 教科書体 NP-R" panose="02020400000000000000" pitchFamily="18" charset="-128"/>
                <a:ea typeface="UD デジタル 教科書体 NP-R" panose="02020400000000000000" pitchFamily="18" charset="-128"/>
              </a:rPr>
              <a:t>Gruneisen</a:t>
            </a:r>
            <a:r>
              <a:rPr lang="en-US" altLang="ja-JP" sz="1200" dirty="0">
                <a:latin typeface="UD デジタル 教科書体 NP-R" panose="02020400000000000000" pitchFamily="18" charset="-128"/>
                <a:ea typeface="UD デジタル 教科書体 NP-R" panose="02020400000000000000" pitchFamily="18" charset="-128"/>
              </a:rPr>
              <a:t> and Lt. Eddie </a:t>
            </a:r>
            <a:r>
              <a:rPr lang="en-US" altLang="ja-JP" sz="1200" dirty="0" err="1">
                <a:latin typeface="UD デジタル 教科書体 NP-R" panose="02020400000000000000" pitchFamily="18" charset="-128"/>
                <a:ea typeface="UD デジタル 教科書体 NP-R" panose="02020400000000000000" pitchFamily="18" charset="-128"/>
              </a:rPr>
              <a:t>Hilburn</a:t>
            </a:r>
            <a:r>
              <a:rPr lang="en-US" altLang="ja-JP" sz="1200" dirty="0">
                <a:latin typeface="UD デジタル 教科書体 NP-R" panose="02020400000000000000" pitchFamily="18" charset="-128"/>
                <a:ea typeface="UD デジタル 教科書体 NP-R" panose="02020400000000000000" pitchFamily="18" charset="-128"/>
              </a:rPr>
              <a:t> make adjustments to the quantum key distribution testbed at the Starfire Optical range propagation site. (U.S. Air Force photo/Todd </a:t>
            </a:r>
            <a:r>
              <a:rPr lang="en-US" altLang="ja-JP" sz="1200" dirty="0" err="1">
                <a:latin typeface="UD デジタル 教科書体 NP-R" panose="02020400000000000000" pitchFamily="18" charset="-128"/>
                <a:ea typeface="UD デジタル 教科書体 NP-R" panose="02020400000000000000" pitchFamily="18" charset="-128"/>
              </a:rPr>
              <a:t>Berenger</a:t>
            </a:r>
            <a:r>
              <a:rPr lang="en-US" altLang="ja-JP" sz="1200" dirty="0">
                <a:latin typeface="UD デジタル 教科書体 NP-R" panose="02020400000000000000" pitchFamily="18" charset="-128"/>
                <a:ea typeface="UD デジタル 教科書体 NP-R" panose="02020400000000000000" pitchFamily="18" charset="-128"/>
              </a:rPr>
              <a:t>)</a:t>
            </a:r>
            <a:endParaRPr lang="ja-JP" altLang="en-US" sz="1200" dirty="0">
              <a:latin typeface="UD デジタル 教科書体 NP-R" panose="02020400000000000000" pitchFamily="18" charset="-128"/>
              <a:ea typeface="UD デジタル 教科書体 NP-R" panose="02020400000000000000" pitchFamily="18" charset="-128"/>
            </a:endParaRPr>
          </a:p>
        </p:txBody>
      </p:sp>
      <p:pic>
        <p:nvPicPr>
          <p:cNvPr id="8" name="図 7"/>
          <p:cNvPicPr>
            <a:picLocks noChangeAspect="1"/>
          </p:cNvPicPr>
          <p:nvPr/>
        </p:nvPicPr>
        <p:blipFill>
          <a:blip r:embed="rId2"/>
          <a:stretch>
            <a:fillRect/>
          </a:stretch>
        </p:blipFill>
        <p:spPr>
          <a:xfrm>
            <a:off x="6360404" y="1619898"/>
            <a:ext cx="5676900" cy="3924300"/>
          </a:xfrm>
          <a:prstGeom prst="rect">
            <a:avLst/>
          </a:prstGeom>
        </p:spPr>
      </p:pic>
      <p:pic>
        <p:nvPicPr>
          <p:cNvPr id="4" name="図 3"/>
          <p:cNvPicPr>
            <a:picLocks noChangeAspect="1"/>
          </p:cNvPicPr>
          <p:nvPr/>
        </p:nvPicPr>
        <p:blipFill>
          <a:blip r:embed="rId3"/>
          <a:stretch>
            <a:fillRect/>
          </a:stretch>
        </p:blipFill>
        <p:spPr>
          <a:xfrm>
            <a:off x="87012" y="2662896"/>
            <a:ext cx="6143558" cy="4118904"/>
          </a:xfrm>
          <a:prstGeom prst="rect">
            <a:avLst/>
          </a:prstGeom>
        </p:spPr>
      </p:pic>
      <p:sp>
        <p:nvSpPr>
          <p:cNvPr id="9" name="正方形/長方形 8"/>
          <p:cNvSpPr/>
          <p:nvPr/>
        </p:nvSpPr>
        <p:spPr>
          <a:xfrm>
            <a:off x="154696" y="884948"/>
            <a:ext cx="5730450" cy="1569660"/>
          </a:xfrm>
          <a:prstGeom prst="rect">
            <a:avLst/>
          </a:prstGeom>
        </p:spPr>
        <p:txBody>
          <a:bodyPr wrap="square">
            <a:spAutoFit/>
          </a:bodyPr>
          <a:lstStyle/>
          <a:p>
            <a:pPr marL="285750" indent="-285750">
              <a:buFont typeface="Wingdings" panose="05000000000000000000" pitchFamily="2" charset="2"/>
              <a:buChar char="u"/>
            </a:pPr>
            <a:r>
              <a:rPr lang="ja-JP" altLang="en-US" sz="1600" dirty="0">
                <a:latin typeface="UD デジタル 教科書体 NK-R" panose="02020400000000000000" pitchFamily="18" charset="-128"/>
                <a:ea typeface="UD デジタル 教科書体 NK-R" panose="02020400000000000000" pitchFamily="18" charset="-128"/>
              </a:rPr>
              <a:t>光子一個一個のレベルで情報をやり取りする量子通信を衛星と地上局間で実証</a:t>
            </a:r>
          </a:p>
          <a:p>
            <a:pPr marL="285750" indent="-285750">
              <a:buFont typeface="Wingdings" panose="05000000000000000000" pitchFamily="2" charset="2"/>
              <a:buChar char="u"/>
            </a:pPr>
            <a:r>
              <a:rPr lang="ja-JP" altLang="en-US" sz="1600" dirty="0">
                <a:latin typeface="UD デジタル 教科書体 NK-R" panose="02020400000000000000" pitchFamily="18" charset="-128"/>
                <a:ea typeface="UD デジタル 教科書体 NK-R" panose="02020400000000000000" pitchFamily="18" charset="-128"/>
              </a:rPr>
              <a:t>超小型衛星を利用した「衛星コンステレーション構築」に向けた取組</a:t>
            </a:r>
          </a:p>
          <a:p>
            <a:pPr marL="285750" indent="-285750">
              <a:buFont typeface="Wingdings" panose="05000000000000000000" pitchFamily="2" charset="2"/>
              <a:buChar char="u"/>
            </a:pPr>
            <a:r>
              <a:rPr lang="ja-JP" altLang="en-US" sz="1600" dirty="0">
                <a:latin typeface="UD デジタル 教科書体 NK-R" panose="02020400000000000000" pitchFamily="18" charset="-128"/>
                <a:ea typeface="UD デジタル 教科書体 NK-R" panose="02020400000000000000" pitchFamily="18" charset="-128"/>
              </a:rPr>
              <a:t>衛星通信網の長距離・高秘匿化を低コストで実現する技術。宇宙産業の成長に貢献を期待</a:t>
            </a:r>
          </a:p>
        </p:txBody>
      </p:sp>
      <p:sp>
        <p:nvSpPr>
          <p:cNvPr id="16" name="テキスト ボックス 15">
            <a:extLst>
              <a:ext uri="{FF2B5EF4-FFF2-40B4-BE49-F238E27FC236}">
                <a16:creationId xmlns:a16="http://schemas.microsoft.com/office/drawing/2014/main" id="{9809CDC0-6D7D-4085-9979-DC4073F4862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超小型衛星コンステレーション向け量子暗号通信</a:t>
            </a:r>
          </a:p>
        </p:txBody>
      </p:sp>
    </p:spTree>
    <p:extLst>
      <p:ext uri="{BB962C8B-B14F-4D97-AF65-F5344CB8AC3E}">
        <p14:creationId xmlns:p14="http://schemas.microsoft.com/office/powerpoint/2010/main" val="1604190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図 47"/>
          <p:cNvPicPr>
            <a:picLocks noChangeAspect="1"/>
          </p:cNvPicPr>
          <p:nvPr/>
        </p:nvPicPr>
        <p:blipFill rotWithShape="1">
          <a:blip r:embed="rId2" cstate="print">
            <a:extLst>
              <a:ext uri="{28A0092B-C50C-407E-A947-70E740481C1C}">
                <a14:useLocalDpi xmlns:a14="http://schemas.microsoft.com/office/drawing/2010/main" val="0"/>
              </a:ext>
            </a:extLst>
          </a:blip>
          <a:srcRect l="840" t="29698" r="1398" b="30014"/>
          <a:stretch/>
        </p:blipFill>
        <p:spPr>
          <a:xfrm>
            <a:off x="5245116" y="4214490"/>
            <a:ext cx="1803323" cy="746598"/>
          </a:xfrm>
          <a:prstGeom prst="rect">
            <a:avLst/>
          </a:prstGeom>
        </p:spPr>
      </p:pic>
      <p:sp>
        <p:nvSpPr>
          <p:cNvPr id="59" name="AutoShape 6"/>
          <p:cNvSpPr>
            <a:spLocks noChangeArrowheads="1"/>
          </p:cNvSpPr>
          <p:nvPr/>
        </p:nvSpPr>
        <p:spPr bwMode="auto">
          <a:xfrm rot="5400000">
            <a:off x="3780358" y="3406001"/>
            <a:ext cx="357188" cy="2433638"/>
          </a:xfrm>
          <a:prstGeom prst="upArrow">
            <a:avLst>
              <a:gd name="adj1" fmla="val 42231"/>
              <a:gd name="adj2" fmla="val 57511"/>
            </a:avLst>
          </a:prstGeom>
          <a:solidFill>
            <a:srgbClr val="FF00FF"/>
          </a:solidFill>
          <a:ln w="9525">
            <a:solidFill>
              <a:sysClr val="windowText" lastClr="000000"/>
            </a:solidFill>
            <a:miter lim="800000"/>
            <a:headEnd/>
            <a:tailEnd/>
          </a:ln>
        </p:spPr>
        <p:txBody>
          <a:bodyPr vert="eaVert" wrap="none" anchor="ctr"/>
          <a:lstStyle/>
          <a:p>
            <a:pPr>
              <a:defRPr/>
            </a:pPr>
            <a:endParaRPr kumimoji="0" lang="ja-JP" altLang="en-US" sz="2000" kern="0">
              <a:solidFill>
                <a:srgbClr val="000000"/>
              </a:solidFill>
              <a:latin typeface="Arial" charset="0"/>
              <a:ea typeface="ＭＳ Ｐゴシック"/>
            </a:endParaRPr>
          </a:p>
        </p:txBody>
      </p:sp>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96" y="4208370"/>
            <a:ext cx="905328" cy="732653"/>
          </a:xfrm>
          <a:prstGeom prst="rect">
            <a:avLst/>
          </a:prstGeom>
        </p:spPr>
      </p:pic>
      <p:sp>
        <p:nvSpPr>
          <p:cNvPr id="68" name="曲折矢印 67"/>
          <p:cNvSpPr/>
          <p:nvPr/>
        </p:nvSpPr>
        <p:spPr>
          <a:xfrm>
            <a:off x="2279576" y="3418777"/>
            <a:ext cx="2896196" cy="751940"/>
          </a:xfrm>
          <a:prstGeom prst="bentArrow">
            <a:avLst>
              <a:gd name="adj1" fmla="val 21905"/>
              <a:gd name="adj2" fmla="val 27078"/>
              <a:gd name="adj3" fmla="val 29447"/>
              <a:gd name="adj4" fmla="val 47419"/>
            </a:avLst>
          </a:prstGeom>
          <a:solidFill>
            <a:srgbClr val="FF00FF"/>
          </a:solidFill>
          <a:ln>
            <a:solidFill>
              <a:schemeClr val="tx1"/>
            </a:solidFill>
          </a:ln>
        </p:spPr>
        <p:txBody>
          <a:bodyPr wrap="square" lIns="36000" rIns="36000" rtlCol="0" anchor="ctr">
            <a:noAutofit/>
          </a:bodyPr>
          <a:lstStyle/>
          <a:p>
            <a:pPr algn="ctr"/>
            <a:endPar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91"/>
          <p:cNvSpPr>
            <a:spLocks noChangeArrowheads="1"/>
          </p:cNvSpPr>
          <p:nvPr/>
        </p:nvSpPr>
        <p:spPr bwMode="auto">
          <a:xfrm>
            <a:off x="3021700" y="4314758"/>
            <a:ext cx="1210588" cy="646331"/>
          </a:xfrm>
          <a:prstGeom prst="rect">
            <a:avLst/>
          </a:prstGeom>
          <a:solidFill>
            <a:schemeClr val="bg1"/>
          </a:solidFill>
          <a:ln w="12700">
            <a:solidFill>
              <a:schemeClr val="tx1"/>
            </a:solidFill>
            <a:miter lim="800000"/>
            <a:headEnd/>
            <a:tailEnd/>
          </a:ln>
        </p:spPr>
        <p:txBody>
          <a:bodyPr wrap="none">
            <a:spAutoFit/>
          </a:bodyPr>
          <a:lstStyle/>
          <a:p>
            <a:pPr algn="ctr"/>
            <a:r>
              <a:rPr lang="ja-JP" altLang="en-US" dirty="0">
                <a:solidFill>
                  <a:srgbClr val="000000"/>
                </a:solidFill>
                <a:ea typeface="ＭＳ Ｐゴシック"/>
                <a:cs typeface="Arial" pitchFamily="34" charset="0"/>
              </a:rPr>
              <a:t>暗号鍵</a:t>
            </a:r>
            <a:endParaRPr lang="en-US" altLang="ja-JP" dirty="0">
              <a:solidFill>
                <a:srgbClr val="000000"/>
              </a:solidFill>
              <a:ea typeface="ＭＳ Ｐゴシック"/>
              <a:cs typeface="Arial" pitchFamily="34" charset="0"/>
            </a:endParaRPr>
          </a:p>
          <a:p>
            <a:pPr algn="ctr"/>
            <a:r>
              <a:rPr lang="en-US" altLang="ja-JP" dirty="0">
                <a:solidFill>
                  <a:srgbClr val="000000"/>
                </a:solidFill>
                <a:ea typeface="ＭＳ Ｐゴシック"/>
                <a:cs typeface="Arial" pitchFamily="34" charset="0"/>
              </a:rPr>
              <a:t>11101011</a:t>
            </a:r>
          </a:p>
        </p:txBody>
      </p:sp>
      <p:pic>
        <p:nvPicPr>
          <p:cNvPr id="70" name="Picture 8" descr="MCj0433903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148616">
            <a:off x="4225121" y="4348384"/>
            <a:ext cx="596876" cy="596876"/>
          </a:xfrm>
          <a:prstGeom prst="rect">
            <a:avLst/>
          </a:prstGeom>
          <a:noFill/>
          <a:extLst>
            <a:ext uri="{909E8E84-426E-40DD-AFC4-6F175D3DCCD1}">
              <a14:hiddenFill xmlns:a14="http://schemas.microsoft.com/office/drawing/2010/main">
                <a:solidFill>
                  <a:srgbClr val="FFFFFF"/>
                </a:solidFill>
              </a14:hiddenFill>
            </a:ext>
          </a:extLst>
        </p:spPr>
      </p:pic>
      <p:sp>
        <p:nvSpPr>
          <p:cNvPr id="71" name="正方形/長方形 70"/>
          <p:cNvSpPr/>
          <p:nvPr/>
        </p:nvSpPr>
        <p:spPr>
          <a:xfrm>
            <a:off x="1699810" y="4978534"/>
            <a:ext cx="1011815" cy="584775"/>
          </a:xfrm>
          <a:prstGeom prst="rect">
            <a:avLst/>
          </a:prstGeom>
        </p:spPr>
        <p:txBody>
          <a:bodyPr wrap="none">
            <a:spAutoFit/>
          </a:bodyPr>
          <a:lstStyle/>
          <a:p>
            <a:pPr algn="ctr"/>
            <a:r>
              <a:rPr lang="ja-JP" altLang="en-US" sz="1600" dirty="0">
                <a:solidFill>
                  <a:prstClr val="black"/>
                </a:solidFill>
                <a:ea typeface="ＭＳ Ｐゴシック"/>
                <a:cs typeface="Arial" panose="020B0604020202020204" pitchFamily="34" charset="0"/>
              </a:rPr>
              <a:t>物理乱数</a:t>
            </a:r>
            <a:endParaRPr lang="en-US" altLang="ja-JP" sz="1600" dirty="0">
              <a:solidFill>
                <a:prstClr val="black"/>
              </a:solidFill>
              <a:ea typeface="ＭＳ Ｐゴシック"/>
              <a:cs typeface="Arial" panose="020B0604020202020204" pitchFamily="34" charset="0"/>
            </a:endParaRPr>
          </a:p>
          <a:p>
            <a:pPr algn="ctr"/>
            <a:r>
              <a:rPr lang="ja-JP" altLang="en-US" sz="1600" dirty="0">
                <a:solidFill>
                  <a:prstClr val="black"/>
                </a:solidFill>
                <a:ea typeface="ＭＳ Ｐゴシック"/>
                <a:cs typeface="Arial" panose="020B0604020202020204" pitchFamily="34" charset="0"/>
              </a:rPr>
              <a:t>生成器</a:t>
            </a:r>
          </a:p>
        </p:txBody>
      </p:sp>
      <p:sp>
        <p:nvSpPr>
          <p:cNvPr id="73" name="正方形/長方形 72"/>
          <p:cNvSpPr/>
          <p:nvPr/>
        </p:nvSpPr>
        <p:spPr>
          <a:xfrm>
            <a:off x="1806982" y="2570467"/>
            <a:ext cx="3208898" cy="646331"/>
          </a:xfrm>
          <a:prstGeom prst="rect">
            <a:avLst/>
          </a:prstGeom>
        </p:spPr>
        <p:txBody>
          <a:bodyPr wrap="square">
            <a:spAutoFit/>
          </a:bodyPr>
          <a:lstStyle/>
          <a:p>
            <a:r>
              <a:rPr lang="ja-JP" altLang="ja-JP" dirty="0">
                <a:solidFill>
                  <a:prstClr val="black"/>
                </a:solidFill>
                <a:latin typeface="Arial"/>
                <a:ea typeface="ＭＳ Ｐゴシック"/>
              </a:rPr>
              <a:t>離陸前にドローンとコントローラ間</a:t>
            </a:r>
            <a:r>
              <a:rPr lang="ja-JP" altLang="en-US" dirty="0">
                <a:solidFill>
                  <a:prstClr val="black"/>
                </a:solidFill>
                <a:latin typeface="Arial"/>
                <a:ea typeface="ＭＳ Ｐゴシック"/>
              </a:rPr>
              <a:t>で</a:t>
            </a:r>
            <a:r>
              <a:rPr lang="ja-JP" altLang="ja-JP" dirty="0">
                <a:solidFill>
                  <a:prstClr val="black"/>
                </a:solidFill>
                <a:latin typeface="Arial"/>
                <a:ea typeface="ＭＳ Ｐゴシック"/>
              </a:rPr>
              <a:t>暗号鍵を共有</a:t>
            </a:r>
            <a:endParaRPr lang="ja-JP" altLang="en-US" dirty="0">
              <a:solidFill>
                <a:prstClr val="black"/>
              </a:solidFill>
              <a:ea typeface="ＭＳ Ｐゴシック"/>
              <a:cs typeface="Arial" panose="020B0604020202020204" pitchFamily="34" charset="0"/>
            </a:endParaRPr>
          </a:p>
        </p:txBody>
      </p:sp>
      <p:sp>
        <p:nvSpPr>
          <p:cNvPr id="80" name="テキスト ボックス 79"/>
          <p:cNvSpPr txBox="1"/>
          <p:nvPr/>
        </p:nvSpPr>
        <p:spPr>
          <a:xfrm>
            <a:off x="5383775" y="4943858"/>
            <a:ext cx="1457450" cy="400110"/>
          </a:xfrm>
          <a:prstGeom prst="rect">
            <a:avLst/>
          </a:prstGeom>
          <a:noFill/>
        </p:spPr>
        <p:txBody>
          <a:bodyPr wrap="none" rtlCol="0">
            <a:spAutoFit/>
          </a:bodyPr>
          <a:lstStyle/>
          <a:p>
            <a:pPr algn="ctr"/>
            <a:r>
              <a:rPr lang="ja-JP" altLang="en-US" sz="2000" dirty="0">
                <a:solidFill>
                  <a:prstClr val="black"/>
                </a:solidFill>
                <a:latin typeface="Arial"/>
                <a:ea typeface="ＭＳ Ｐゴシック"/>
              </a:rPr>
              <a:t>コントローラ</a:t>
            </a:r>
            <a:endParaRPr lang="en-US" altLang="ja-JP" sz="2000" dirty="0">
              <a:solidFill>
                <a:prstClr val="black"/>
              </a:solidFill>
              <a:latin typeface="Arial"/>
              <a:ea typeface="ＭＳ Ｐゴシック"/>
            </a:endParaRPr>
          </a:p>
        </p:txBody>
      </p:sp>
      <p:sp>
        <p:nvSpPr>
          <p:cNvPr id="82" name="正方形/長方形 91"/>
          <p:cNvSpPr>
            <a:spLocks noChangeArrowheads="1"/>
          </p:cNvSpPr>
          <p:nvPr/>
        </p:nvSpPr>
        <p:spPr bwMode="auto">
          <a:xfrm>
            <a:off x="3056420" y="3329128"/>
            <a:ext cx="1210588" cy="646331"/>
          </a:xfrm>
          <a:prstGeom prst="rect">
            <a:avLst/>
          </a:prstGeom>
          <a:solidFill>
            <a:schemeClr val="bg1"/>
          </a:solidFill>
          <a:ln w="12700">
            <a:solidFill>
              <a:schemeClr val="tx1"/>
            </a:solidFill>
            <a:miter lim="800000"/>
            <a:headEnd/>
            <a:tailEnd/>
          </a:ln>
        </p:spPr>
        <p:txBody>
          <a:bodyPr wrap="none">
            <a:spAutoFit/>
          </a:bodyPr>
          <a:lstStyle/>
          <a:p>
            <a:pPr algn="ctr"/>
            <a:r>
              <a:rPr lang="ja-JP" altLang="en-US" dirty="0">
                <a:solidFill>
                  <a:srgbClr val="000000"/>
                </a:solidFill>
                <a:ea typeface="ＭＳ Ｐゴシック"/>
                <a:cs typeface="Arial" pitchFamily="34" charset="0"/>
              </a:rPr>
              <a:t>暗号鍵</a:t>
            </a:r>
            <a:endParaRPr lang="en-US" altLang="ja-JP" dirty="0">
              <a:solidFill>
                <a:srgbClr val="000000"/>
              </a:solidFill>
              <a:ea typeface="ＭＳ Ｐゴシック"/>
              <a:cs typeface="Arial" pitchFamily="34" charset="0"/>
            </a:endParaRPr>
          </a:p>
          <a:p>
            <a:pPr algn="ctr"/>
            <a:r>
              <a:rPr lang="en-US" altLang="ja-JP" dirty="0">
                <a:solidFill>
                  <a:srgbClr val="000000"/>
                </a:solidFill>
                <a:ea typeface="ＭＳ Ｐゴシック"/>
                <a:cs typeface="Arial" pitchFamily="34" charset="0"/>
              </a:rPr>
              <a:t>11101011</a:t>
            </a:r>
          </a:p>
        </p:txBody>
      </p:sp>
      <p:pic>
        <p:nvPicPr>
          <p:cNvPr id="83" name="Picture 8" descr="MCj0433903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148616">
            <a:off x="4289567" y="3353854"/>
            <a:ext cx="596876" cy="596876"/>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グループ化 102"/>
          <p:cNvGrpSpPr/>
          <p:nvPr/>
        </p:nvGrpSpPr>
        <p:grpSpPr>
          <a:xfrm>
            <a:off x="2586583" y="5530289"/>
            <a:ext cx="1113117" cy="1134799"/>
            <a:chOff x="3615204" y="11039"/>
            <a:chExt cx="1113117" cy="1134799"/>
          </a:xfrm>
        </p:grpSpPr>
        <p:grpSp>
          <p:nvGrpSpPr>
            <p:cNvPr id="104" name="Group 20"/>
            <p:cNvGrpSpPr>
              <a:grpSpLocks/>
            </p:cNvGrpSpPr>
            <p:nvPr/>
          </p:nvGrpSpPr>
          <p:grpSpPr bwMode="auto">
            <a:xfrm>
              <a:off x="3615204" y="11039"/>
              <a:ext cx="1113117" cy="1134799"/>
              <a:chOff x="467" y="2253"/>
              <a:chExt cx="361" cy="422"/>
            </a:xfrm>
          </p:grpSpPr>
          <p:sp>
            <p:nvSpPr>
              <p:cNvPr id="106" name="Freeform 21"/>
              <p:cNvSpPr>
                <a:spLocks/>
              </p:cNvSpPr>
              <p:nvPr/>
            </p:nvSpPr>
            <p:spPr bwMode="auto">
              <a:xfrm>
                <a:off x="467" y="2253"/>
                <a:ext cx="361" cy="422"/>
              </a:xfrm>
              <a:custGeom>
                <a:avLst/>
                <a:gdLst>
                  <a:gd name="T0" fmla="*/ 0 w 48"/>
                  <a:gd name="T1" fmla="*/ 2147483647 h 56"/>
                  <a:gd name="T2" fmla="*/ 1770738612 w 48"/>
                  <a:gd name="T3" fmla="*/ 2147483647 h 56"/>
                  <a:gd name="T4" fmla="*/ 2147483647 w 48"/>
                  <a:gd name="T5" fmla="*/ 2147483647 h 56"/>
                  <a:gd name="T6" fmla="*/ 2147483647 w 48"/>
                  <a:gd name="T7" fmla="*/ 1799551713 h 56"/>
                  <a:gd name="T8" fmla="*/ 2147483647 w 48"/>
                  <a:gd name="T9" fmla="*/ 0 h 56"/>
                  <a:gd name="T10" fmla="*/ 2147483647 w 48"/>
                  <a:gd name="T11" fmla="*/ 1799551713 h 56"/>
                  <a:gd name="T12" fmla="*/ 2147483647 w 48"/>
                  <a:gd name="T13" fmla="*/ 2147483647 h 56"/>
                  <a:gd name="T14" fmla="*/ 2147483647 w 48"/>
                  <a:gd name="T15" fmla="*/ 2147483647 h 56"/>
                  <a:gd name="T16" fmla="*/ 2147483647 w 48"/>
                  <a:gd name="T17" fmla="*/ 2147483647 h 56"/>
                  <a:gd name="T18" fmla="*/ 2147483647 w 48"/>
                  <a:gd name="T19" fmla="*/ 2147483647 h 56"/>
                  <a:gd name="T20" fmla="*/ 1770738612 w 48"/>
                  <a:gd name="T21" fmla="*/ 2147483647 h 56"/>
                  <a:gd name="T22" fmla="*/ 0 w 48"/>
                  <a:gd name="T23" fmla="*/ 2147483647 h 56"/>
                  <a:gd name="T24" fmla="*/ 0 w 48"/>
                  <a:gd name="T25" fmla="*/ 2147483647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56"/>
                  <a:gd name="T41" fmla="*/ 48 w 48"/>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56">
                    <a:moveTo>
                      <a:pt x="0" y="9"/>
                    </a:moveTo>
                    <a:cubicBezTo>
                      <a:pt x="0" y="8"/>
                      <a:pt x="2" y="6"/>
                      <a:pt x="3" y="6"/>
                    </a:cubicBezTo>
                    <a:lnTo>
                      <a:pt x="42" y="6"/>
                    </a:lnTo>
                    <a:lnTo>
                      <a:pt x="42" y="3"/>
                    </a:lnTo>
                    <a:cubicBezTo>
                      <a:pt x="42" y="2"/>
                      <a:pt x="43" y="0"/>
                      <a:pt x="45" y="0"/>
                    </a:cubicBezTo>
                    <a:cubicBezTo>
                      <a:pt x="47" y="0"/>
                      <a:pt x="48" y="2"/>
                      <a:pt x="48" y="3"/>
                    </a:cubicBezTo>
                    <a:lnTo>
                      <a:pt x="48" y="47"/>
                    </a:lnTo>
                    <a:cubicBezTo>
                      <a:pt x="48" y="49"/>
                      <a:pt x="47" y="50"/>
                      <a:pt x="45" y="50"/>
                    </a:cubicBezTo>
                    <a:lnTo>
                      <a:pt x="6" y="50"/>
                    </a:lnTo>
                    <a:lnTo>
                      <a:pt x="6" y="53"/>
                    </a:lnTo>
                    <a:cubicBezTo>
                      <a:pt x="6" y="55"/>
                      <a:pt x="5" y="56"/>
                      <a:pt x="3" y="56"/>
                    </a:cubicBezTo>
                    <a:cubicBezTo>
                      <a:pt x="2" y="56"/>
                      <a:pt x="0" y="55"/>
                      <a:pt x="0" y="53"/>
                    </a:cubicBezTo>
                    <a:lnTo>
                      <a:pt x="0" y="9"/>
                    </a:lnTo>
                    <a:close/>
                  </a:path>
                </a:pathLst>
              </a:custGeom>
              <a:solidFill>
                <a:srgbClr val="99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11" name="Freeform 22"/>
              <p:cNvSpPr>
                <a:spLocks/>
              </p:cNvSpPr>
              <p:nvPr/>
            </p:nvSpPr>
            <p:spPr bwMode="auto">
              <a:xfrm>
                <a:off x="489" y="2314"/>
                <a:ext cx="23" cy="30"/>
              </a:xfrm>
              <a:custGeom>
                <a:avLst/>
                <a:gdLst>
                  <a:gd name="T0" fmla="*/ 0 w 3"/>
                  <a:gd name="T1" fmla="*/ 2147483647 h 4"/>
                  <a:gd name="T2" fmla="*/ 2100126266 w 3"/>
                  <a:gd name="T3" fmla="*/ 600665234 h 4"/>
                  <a:gd name="T4" fmla="*/ 1373136609 w 3"/>
                  <a:gd name="T5" fmla="*/ 0 h 4"/>
                  <a:gd name="T6" fmla="*/ 0 w 3"/>
                  <a:gd name="T7" fmla="*/ 600665234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4"/>
                    </a:moveTo>
                    <a:cubicBezTo>
                      <a:pt x="2" y="4"/>
                      <a:pt x="3" y="3"/>
                      <a:pt x="3" y="1"/>
                    </a:cubicBezTo>
                    <a:cubicBezTo>
                      <a:pt x="3" y="1"/>
                      <a:pt x="3" y="0"/>
                      <a:pt x="2" y="0"/>
                    </a:cubicBezTo>
                    <a:cubicBezTo>
                      <a:pt x="1" y="0"/>
                      <a:pt x="0" y="1"/>
                      <a:pt x="0" y="1"/>
                    </a:cubicBezTo>
                    <a:lnTo>
                      <a:pt x="0" y="4"/>
                    </a:lnTo>
                    <a:close/>
                  </a:path>
                </a:pathLst>
              </a:custGeom>
              <a:solidFill>
                <a:srgbClr val="99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17" name="Freeform 23"/>
              <p:cNvSpPr>
                <a:spLocks/>
              </p:cNvSpPr>
              <p:nvPr/>
            </p:nvSpPr>
            <p:spPr bwMode="auto">
              <a:xfrm>
                <a:off x="783" y="2253"/>
                <a:ext cx="45" cy="46"/>
              </a:xfrm>
              <a:custGeom>
                <a:avLst/>
                <a:gdLst>
                  <a:gd name="T0" fmla="*/ 0 w 6"/>
                  <a:gd name="T1" fmla="*/ 2100126266 h 6"/>
                  <a:gd name="T2" fmla="*/ 1732633849 w 6"/>
                  <a:gd name="T3" fmla="*/ 0 h 6"/>
                  <a:gd name="T4" fmla="*/ 2147483647 w 6"/>
                  <a:gd name="T5" fmla="*/ 2100126266 h 6"/>
                  <a:gd name="T6" fmla="*/ 1732633849 w 6"/>
                  <a:gd name="T7" fmla="*/ 2147483647 h 6"/>
                  <a:gd name="T8" fmla="*/ 1732633849 w 6"/>
                  <a:gd name="T9" fmla="*/ 2100126266 h 6"/>
                  <a:gd name="T10" fmla="*/ 1121263804 w 6"/>
                  <a:gd name="T11" fmla="*/ 2147483647 h 6"/>
                  <a:gd name="T12" fmla="*/ 0 w 6"/>
                  <a:gd name="T13" fmla="*/ 2100126266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0" y="3"/>
                    </a:moveTo>
                    <a:cubicBezTo>
                      <a:pt x="0" y="2"/>
                      <a:pt x="1" y="0"/>
                      <a:pt x="3" y="0"/>
                    </a:cubicBezTo>
                    <a:cubicBezTo>
                      <a:pt x="5" y="0"/>
                      <a:pt x="6" y="2"/>
                      <a:pt x="6" y="3"/>
                    </a:cubicBezTo>
                    <a:cubicBezTo>
                      <a:pt x="6" y="5"/>
                      <a:pt x="5" y="6"/>
                      <a:pt x="3" y="6"/>
                    </a:cubicBezTo>
                    <a:lnTo>
                      <a:pt x="3" y="3"/>
                    </a:lnTo>
                    <a:cubicBezTo>
                      <a:pt x="3" y="4"/>
                      <a:pt x="2" y="5"/>
                      <a:pt x="2" y="5"/>
                    </a:cubicBezTo>
                    <a:cubicBezTo>
                      <a:pt x="1" y="5"/>
                      <a:pt x="0" y="4"/>
                      <a:pt x="0" y="3"/>
                    </a:cubicBezTo>
                  </a:path>
                </a:pathLst>
              </a:custGeom>
              <a:solidFill>
                <a:srgbClr val="99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18" name="Freeform 24"/>
              <p:cNvSpPr>
                <a:spLocks/>
              </p:cNvSpPr>
              <p:nvPr/>
            </p:nvSpPr>
            <p:spPr bwMode="auto">
              <a:xfrm>
                <a:off x="467" y="2253"/>
                <a:ext cx="361" cy="422"/>
              </a:xfrm>
              <a:custGeom>
                <a:avLst/>
                <a:gdLst>
                  <a:gd name="T0" fmla="*/ 0 w 48"/>
                  <a:gd name="T1" fmla="*/ 2147483647 h 56"/>
                  <a:gd name="T2" fmla="*/ 1770738612 w 48"/>
                  <a:gd name="T3" fmla="*/ 2147483647 h 56"/>
                  <a:gd name="T4" fmla="*/ 2147483647 w 48"/>
                  <a:gd name="T5" fmla="*/ 2147483647 h 56"/>
                  <a:gd name="T6" fmla="*/ 2147483647 w 48"/>
                  <a:gd name="T7" fmla="*/ 1799551713 h 56"/>
                  <a:gd name="T8" fmla="*/ 2147483647 w 48"/>
                  <a:gd name="T9" fmla="*/ 0 h 56"/>
                  <a:gd name="T10" fmla="*/ 2147483647 w 48"/>
                  <a:gd name="T11" fmla="*/ 1799551713 h 56"/>
                  <a:gd name="T12" fmla="*/ 2147483647 w 48"/>
                  <a:gd name="T13" fmla="*/ 2147483647 h 56"/>
                  <a:gd name="T14" fmla="*/ 2147483647 w 48"/>
                  <a:gd name="T15" fmla="*/ 2147483647 h 56"/>
                  <a:gd name="T16" fmla="*/ 2147483647 w 48"/>
                  <a:gd name="T17" fmla="*/ 2147483647 h 56"/>
                  <a:gd name="T18" fmla="*/ 2147483647 w 48"/>
                  <a:gd name="T19" fmla="*/ 2147483647 h 56"/>
                  <a:gd name="T20" fmla="*/ 1770738612 w 48"/>
                  <a:gd name="T21" fmla="*/ 2147483647 h 56"/>
                  <a:gd name="T22" fmla="*/ 0 w 48"/>
                  <a:gd name="T23" fmla="*/ 2147483647 h 56"/>
                  <a:gd name="T24" fmla="*/ 0 w 48"/>
                  <a:gd name="T25" fmla="*/ 2147483647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56"/>
                  <a:gd name="T41" fmla="*/ 48 w 48"/>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56">
                    <a:moveTo>
                      <a:pt x="0" y="9"/>
                    </a:moveTo>
                    <a:cubicBezTo>
                      <a:pt x="0" y="8"/>
                      <a:pt x="2" y="6"/>
                      <a:pt x="3" y="6"/>
                    </a:cubicBezTo>
                    <a:lnTo>
                      <a:pt x="42" y="6"/>
                    </a:lnTo>
                    <a:lnTo>
                      <a:pt x="42" y="3"/>
                    </a:lnTo>
                    <a:cubicBezTo>
                      <a:pt x="42" y="2"/>
                      <a:pt x="43" y="0"/>
                      <a:pt x="45" y="0"/>
                    </a:cubicBezTo>
                    <a:cubicBezTo>
                      <a:pt x="47" y="0"/>
                      <a:pt x="48" y="2"/>
                      <a:pt x="48" y="3"/>
                    </a:cubicBezTo>
                    <a:lnTo>
                      <a:pt x="48" y="47"/>
                    </a:lnTo>
                    <a:cubicBezTo>
                      <a:pt x="48" y="49"/>
                      <a:pt x="47" y="50"/>
                      <a:pt x="45" y="50"/>
                    </a:cubicBezTo>
                    <a:lnTo>
                      <a:pt x="6" y="50"/>
                    </a:lnTo>
                    <a:lnTo>
                      <a:pt x="6" y="53"/>
                    </a:lnTo>
                    <a:cubicBezTo>
                      <a:pt x="6" y="55"/>
                      <a:pt x="5" y="56"/>
                      <a:pt x="3" y="56"/>
                    </a:cubicBezTo>
                    <a:cubicBezTo>
                      <a:pt x="2" y="56"/>
                      <a:pt x="0" y="55"/>
                      <a:pt x="0" y="53"/>
                    </a:cubicBezTo>
                    <a:lnTo>
                      <a:pt x="0" y="9"/>
                    </a:lnTo>
                    <a:close/>
                  </a:path>
                </a:pathLst>
              </a:custGeom>
              <a:solidFill>
                <a:srgbClr val="99FF33"/>
              </a:solidFill>
              <a:ln w="12700">
                <a:solidFill>
                  <a:srgbClr val="000000"/>
                </a:solidFill>
                <a:round/>
                <a:headEnd/>
                <a:tailEnd/>
              </a:ln>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21" name="Freeform 25"/>
              <p:cNvSpPr>
                <a:spLocks/>
              </p:cNvSpPr>
              <p:nvPr/>
            </p:nvSpPr>
            <p:spPr bwMode="auto">
              <a:xfrm>
                <a:off x="467" y="2314"/>
                <a:ext cx="45" cy="30"/>
              </a:xfrm>
              <a:custGeom>
                <a:avLst/>
                <a:gdLst>
                  <a:gd name="T0" fmla="*/ 0 w 6"/>
                  <a:gd name="T1" fmla="*/ 600665234 h 4"/>
                  <a:gd name="T2" fmla="*/ 1732633849 w 6"/>
                  <a:gd name="T3" fmla="*/ 2147483647 h 4"/>
                  <a:gd name="T4" fmla="*/ 2147483647 w 6"/>
                  <a:gd name="T5" fmla="*/ 600665234 h 4"/>
                  <a:gd name="T6" fmla="*/ 2147483647 w 6"/>
                  <a:gd name="T7" fmla="*/ 0 h 4"/>
                  <a:gd name="T8" fmla="*/ 1732633849 w 6"/>
                  <a:gd name="T9" fmla="*/ 600665234 h 4"/>
                  <a:gd name="T10" fmla="*/ 1732633849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1"/>
                    </a:moveTo>
                    <a:cubicBezTo>
                      <a:pt x="0" y="3"/>
                      <a:pt x="2" y="4"/>
                      <a:pt x="3" y="4"/>
                    </a:cubicBezTo>
                    <a:cubicBezTo>
                      <a:pt x="5" y="4"/>
                      <a:pt x="6" y="3"/>
                      <a:pt x="6" y="1"/>
                    </a:cubicBezTo>
                    <a:cubicBezTo>
                      <a:pt x="6" y="1"/>
                      <a:pt x="6" y="0"/>
                      <a:pt x="5" y="0"/>
                    </a:cubicBezTo>
                    <a:cubicBezTo>
                      <a:pt x="4" y="0"/>
                      <a:pt x="3" y="1"/>
                      <a:pt x="3" y="1"/>
                    </a:cubicBezTo>
                    <a:lnTo>
                      <a:pt x="3" y="4"/>
                    </a:lnTo>
                  </a:path>
                </a:pathLst>
              </a:custGeom>
              <a:solidFill>
                <a:srgbClr val="99FF33"/>
              </a:solidFill>
              <a:ln w="12700">
                <a:solidFill>
                  <a:srgbClr val="000000"/>
                </a:solidFill>
                <a:round/>
                <a:headEnd/>
                <a:tailEnd/>
              </a:ln>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22" name="Line 26"/>
              <p:cNvSpPr>
                <a:spLocks noChangeShapeType="1"/>
              </p:cNvSpPr>
              <p:nvPr/>
            </p:nvSpPr>
            <p:spPr bwMode="auto">
              <a:xfrm>
                <a:off x="512" y="2321"/>
                <a:ext cx="1" cy="3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a:defRPr/>
                </a:pPr>
                <a:endParaRPr kumimoji="0" lang="ja-JP" altLang="en-US" kern="0">
                  <a:solidFill>
                    <a:srgbClr val="000000"/>
                  </a:solidFill>
                  <a:latin typeface="Arial"/>
                  <a:ea typeface="HGP創英角ｺﾞｼｯｸUB" pitchFamily="50" charset="-128"/>
                </a:endParaRPr>
              </a:p>
            </p:txBody>
          </p:sp>
          <p:sp>
            <p:nvSpPr>
              <p:cNvPr id="123" name="Freeform 27"/>
              <p:cNvSpPr>
                <a:spLocks/>
              </p:cNvSpPr>
              <p:nvPr/>
            </p:nvSpPr>
            <p:spPr bwMode="auto">
              <a:xfrm>
                <a:off x="783" y="2276"/>
                <a:ext cx="45" cy="23"/>
              </a:xfrm>
              <a:custGeom>
                <a:avLst/>
                <a:gdLst>
                  <a:gd name="T0" fmla="*/ 2147483647 w 6"/>
                  <a:gd name="T1" fmla="*/ 0 h 3"/>
                  <a:gd name="T2" fmla="*/ 1732633849 w 6"/>
                  <a:gd name="T3" fmla="*/ 2100126266 h 3"/>
                  <a:gd name="T4" fmla="*/ 0 w 6"/>
                  <a:gd name="T5" fmla="*/ 2100126266 h 3"/>
                  <a:gd name="T6" fmla="*/ 0 60000 65536"/>
                  <a:gd name="T7" fmla="*/ 0 60000 65536"/>
                  <a:gd name="T8" fmla="*/ 0 60000 65536"/>
                  <a:gd name="T9" fmla="*/ 0 w 6"/>
                  <a:gd name="T10" fmla="*/ 0 h 3"/>
                  <a:gd name="T11" fmla="*/ 6 w 6"/>
                  <a:gd name="T12" fmla="*/ 3 h 3"/>
                </a:gdLst>
                <a:ahLst/>
                <a:cxnLst>
                  <a:cxn ang="T6">
                    <a:pos x="T0" y="T1"/>
                  </a:cxn>
                  <a:cxn ang="T7">
                    <a:pos x="T2" y="T3"/>
                  </a:cxn>
                  <a:cxn ang="T8">
                    <a:pos x="T4" y="T5"/>
                  </a:cxn>
                </a:cxnLst>
                <a:rect l="T9" t="T10" r="T11" b="T12"/>
                <a:pathLst>
                  <a:path w="6" h="3">
                    <a:moveTo>
                      <a:pt x="6" y="0"/>
                    </a:moveTo>
                    <a:cubicBezTo>
                      <a:pt x="6" y="2"/>
                      <a:pt x="5" y="3"/>
                      <a:pt x="3" y="3"/>
                    </a:cubicBezTo>
                    <a:lnTo>
                      <a:pt x="0" y="3"/>
                    </a:lnTo>
                  </a:path>
                </a:pathLst>
              </a:custGeom>
              <a:solidFill>
                <a:srgbClr val="99FF33"/>
              </a:solidFill>
              <a:ln w="12700">
                <a:solidFill>
                  <a:srgbClr val="000000"/>
                </a:solidFill>
                <a:round/>
                <a:headEnd/>
                <a:tailEnd/>
              </a:ln>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24" name="Freeform 28"/>
              <p:cNvSpPr>
                <a:spLocks/>
              </p:cNvSpPr>
              <p:nvPr/>
            </p:nvSpPr>
            <p:spPr bwMode="auto">
              <a:xfrm>
                <a:off x="783" y="2276"/>
                <a:ext cx="23" cy="23"/>
              </a:xfrm>
              <a:custGeom>
                <a:avLst/>
                <a:gdLst>
                  <a:gd name="T0" fmla="*/ 0 w 3"/>
                  <a:gd name="T1" fmla="*/ 0 h 3"/>
                  <a:gd name="T2" fmla="*/ 1373136609 w 3"/>
                  <a:gd name="T3" fmla="*/ 1373136609 h 3"/>
                  <a:gd name="T4" fmla="*/ 2100126266 w 3"/>
                  <a:gd name="T5" fmla="*/ 0 h 3"/>
                  <a:gd name="T6" fmla="*/ 2100126266 w 3"/>
                  <a:gd name="T7" fmla="*/ 2100126266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0" y="0"/>
                    </a:moveTo>
                    <a:cubicBezTo>
                      <a:pt x="0" y="1"/>
                      <a:pt x="1" y="2"/>
                      <a:pt x="2" y="2"/>
                    </a:cubicBezTo>
                    <a:cubicBezTo>
                      <a:pt x="2" y="2"/>
                      <a:pt x="3" y="1"/>
                      <a:pt x="3" y="0"/>
                    </a:cubicBezTo>
                    <a:lnTo>
                      <a:pt x="3" y="3"/>
                    </a:lnTo>
                  </a:path>
                </a:pathLst>
              </a:custGeom>
              <a:solidFill>
                <a:srgbClr val="99FF33"/>
              </a:solidFill>
              <a:ln w="12700">
                <a:solidFill>
                  <a:srgbClr val="000000"/>
                </a:solidFill>
                <a:round/>
                <a:headEnd/>
                <a:tailEnd/>
              </a:ln>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grpSp>
        <p:sp>
          <p:nvSpPr>
            <p:cNvPr id="105" name="正方形/長方形 104"/>
            <p:cNvSpPr/>
            <p:nvPr/>
          </p:nvSpPr>
          <p:spPr>
            <a:xfrm>
              <a:off x="3732876" y="138030"/>
              <a:ext cx="995445" cy="923330"/>
            </a:xfrm>
            <a:prstGeom prst="rect">
              <a:avLst/>
            </a:prstGeom>
          </p:spPr>
          <p:txBody>
            <a:bodyPr wrap="square">
              <a:spAutoFit/>
            </a:bodyPr>
            <a:lstStyle/>
            <a:p>
              <a:pPr>
                <a:defRPr/>
              </a:pPr>
              <a:r>
                <a:rPr lang="en-US" altLang="ja-JP" kern="0" dirty="0">
                  <a:solidFill>
                    <a:srgbClr val="000000"/>
                  </a:solidFill>
                  <a:latin typeface="Arial"/>
                  <a:ea typeface="ＭＳ Ｐゴシック"/>
                </a:rPr>
                <a:t>10110011001110…</a:t>
              </a:r>
            </a:p>
          </p:txBody>
        </p:sp>
      </p:grpSp>
      <p:sp>
        <p:nvSpPr>
          <p:cNvPr id="127" name="テキスト ボックス 126"/>
          <p:cNvSpPr txBox="1"/>
          <p:nvPr/>
        </p:nvSpPr>
        <p:spPr>
          <a:xfrm>
            <a:off x="2718069" y="5188736"/>
            <a:ext cx="1876978" cy="369332"/>
          </a:xfrm>
          <a:prstGeom prst="rect">
            <a:avLst/>
          </a:prstGeom>
          <a:noFill/>
          <a:ln>
            <a:noFill/>
          </a:ln>
        </p:spPr>
        <p:txBody>
          <a:bodyPr wrap="square" rtlCol="0">
            <a:spAutoFit/>
          </a:bodyPr>
          <a:lstStyle/>
          <a:p>
            <a:pPr algn="ctr"/>
            <a:r>
              <a:rPr lang="ja-JP" altLang="en-US" dirty="0">
                <a:solidFill>
                  <a:srgbClr val="008000"/>
                </a:solidFill>
                <a:latin typeface="Arial"/>
                <a:ea typeface="ＭＳ Ｐゴシック"/>
              </a:rPr>
              <a:t>真性乱数を生成</a:t>
            </a:r>
          </a:p>
        </p:txBody>
      </p:sp>
      <p:sp>
        <p:nvSpPr>
          <p:cNvPr id="129" name="フリーフォーム 128"/>
          <p:cNvSpPr/>
          <p:nvPr/>
        </p:nvSpPr>
        <p:spPr>
          <a:xfrm>
            <a:off x="2557469" y="5297801"/>
            <a:ext cx="300819" cy="415347"/>
          </a:xfrm>
          <a:custGeom>
            <a:avLst/>
            <a:gdLst>
              <a:gd name="connsiteX0" fmla="*/ 0 w 230659"/>
              <a:gd name="connsiteY0" fmla="*/ 0 h 502508"/>
              <a:gd name="connsiteX1" fmla="*/ 181232 w 230659"/>
              <a:gd name="connsiteY1" fmla="*/ 238897 h 502508"/>
              <a:gd name="connsiteX2" fmla="*/ 230659 w 230659"/>
              <a:gd name="connsiteY2" fmla="*/ 502508 h 502508"/>
            </a:gdLst>
            <a:ahLst/>
            <a:cxnLst>
              <a:cxn ang="0">
                <a:pos x="connsiteX0" y="connsiteY0"/>
              </a:cxn>
              <a:cxn ang="0">
                <a:pos x="connsiteX1" y="connsiteY1"/>
              </a:cxn>
              <a:cxn ang="0">
                <a:pos x="connsiteX2" y="connsiteY2"/>
              </a:cxn>
            </a:cxnLst>
            <a:rect l="l" t="t" r="r" b="b"/>
            <a:pathLst>
              <a:path w="230659" h="502508">
                <a:moveTo>
                  <a:pt x="0" y="0"/>
                </a:moveTo>
                <a:cubicBezTo>
                  <a:pt x="71394" y="77573"/>
                  <a:pt x="142789" y="155146"/>
                  <a:pt x="181232" y="238897"/>
                </a:cubicBezTo>
                <a:cubicBezTo>
                  <a:pt x="219675" y="322648"/>
                  <a:pt x="225167" y="412578"/>
                  <a:pt x="230659" y="502508"/>
                </a:cubicBezTo>
              </a:path>
            </a:pathLst>
          </a:custGeom>
          <a:noFill/>
          <a:ln w="31750">
            <a:solidFill>
              <a:srgbClr val="FF0000"/>
            </a:solidFill>
            <a:tailEnd type="triangle" w="lg" len="lg"/>
          </a:ln>
        </p:spPr>
        <p:txBody>
          <a:bodyPr rtlCol="0" anchor="ctr"/>
          <a:lstStyle/>
          <a:p>
            <a:pPr algn="ctr"/>
            <a:endParaRPr lang="ja-JP" altLang="en-US">
              <a:solidFill>
                <a:prstClr val="black"/>
              </a:solidFill>
              <a:latin typeface="Arial"/>
              <a:ea typeface="ＭＳ Ｐゴシック"/>
            </a:endParaRPr>
          </a:p>
        </p:txBody>
      </p:sp>
      <p:sp>
        <p:nvSpPr>
          <p:cNvPr id="130" name="フリーフォーム 129"/>
          <p:cNvSpPr/>
          <p:nvPr/>
        </p:nvSpPr>
        <p:spPr>
          <a:xfrm>
            <a:off x="3699700" y="4941022"/>
            <a:ext cx="888305" cy="1338942"/>
          </a:xfrm>
          <a:custGeom>
            <a:avLst/>
            <a:gdLst>
              <a:gd name="connsiteX0" fmla="*/ 0 w 555142"/>
              <a:gd name="connsiteY0" fmla="*/ 576648 h 576648"/>
              <a:gd name="connsiteX1" fmla="*/ 518984 w 555142"/>
              <a:gd name="connsiteY1" fmla="*/ 411891 h 576648"/>
              <a:gd name="connsiteX2" fmla="*/ 469557 w 555142"/>
              <a:gd name="connsiteY2" fmla="*/ 0 h 576648"/>
              <a:gd name="connsiteX0" fmla="*/ 0 w 594671"/>
              <a:gd name="connsiteY0" fmla="*/ 576648 h 576648"/>
              <a:gd name="connsiteX1" fmla="*/ 518984 w 594671"/>
              <a:gd name="connsiteY1" fmla="*/ 411891 h 576648"/>
              <a:gd name="connsiteX2" fmla="*/ 551800 w 594671"/>
              <a:gd name="connsiteY2" fmla="*/ 0 h 576648"/>
            </a:gdLst>
            <a:ahLst/>
            <a:cxnLst>
              <a:cxn ang="0">
                <a:pos x="connsiteX0" y="connsiteY0"/>
              </a:cxn>
              <a:cxn ang="0">
                <a:pos x="connsiteX1" y="connsiteY1"/>
              </a:cxn>
              <a:cxn ang="0">
                <a:pos x="connsiteX2" y="connsiteY2"/>
              </a:cxn>
            </a:cxnLst>
            <a:rect l="l" t="t" r="r" b="b"/>
            <a:pathLst>
              <a:path w="594671" h="576648">
                <a:moveTo>
                  <a:pt x="0" y="576648"/>
                </a:moveTo>
                <a:cubicBezTo>
                  <a:pt x="220362" y="542323"/>
                  <a:pt x="427017" y="507999"/>
                  <a:pt x="518984" y="411891"/>
                </a:cubicBezTo>
                <a:cubicBezTo>
                  <a:pt x="610951" y="315783"/>
                  <a:pt x="615643" y="157891"/>
                  <a:pt x="551800" y="0"/>
                </a:cubicBezTo>
              </a:path>
            </a:pathLst>
          </a:custGeom>
          <a:noFill/>
          <a:ln w="31750">
            <a:solidFill>
              <a:srgbClr val="FF0000"/>
            </a:solidFill>
            <a:headEnd w="lg" len="lg"/>
            <a:tailEnd type="triangle" w="lg" len="lg"/>
          </a:ln>
        </p:spPr>
        <p:txBody>
          <a:bodyPr rtlCol="0" anchor="ctr"/>
          <a:lstStyle/>
          <a:p>
            <a:pPr algn="ctr"/>
            <a:endParaRPr lang="ja-JP" altLang="en-US">
              <a:solidFill>
                <a:prstClr val="black"/>
              </a:solidFill>
              <a:latin typeface="Arial"/>
              <a:ea typeface="ＭＳ Ｐゴシック"/>
            </a:endParaRPr>
          </a:p>
        </p:txBody>
      </p:sp>
      <p:pic>
        <p:nvPicPr>
          <p:cNvPr id="134" name="図 133"/>
          <p:cNvPicPr>
            <a:picLocks noChangeAspect="1"/>
          </p:cNvPicPr>
          <p:nvPr/>
        </p:nvPicPr>
        <p:blipFill rotWithShape="1">
          <a:blip r:embed="rId5" cstate="print">
            <a:extLst>
              <a:ext uri="{28A0092B-C50C-407E-A947-70E740481C1C}">
                <a14:useLocalDpi xmlns:a14="http://schemas.microsoft.com/office/drawing/2010/main" val="0"/>
              </a:ext>
            </a:extLst>
          </a:blip>
          <a:srcRect l="13085" t="22030" r="10633" b="14795"/>
          <a:stretch/>
        </p:blipFill>
        <p:spPr>
          <a:xfrm>
            <a:off x="5159896" y="2918422"/>
            <a:ext cx="2119222" cy="1171706"/>
          </a:xfrm>
          <a:prstGeom prst="rect">
            <a:avLst/>
          </a:prstGeom>
        </p:spPr>
      </p:pic>
      <p:sp>
        <p:nvSpPr>
          <p:cNvPr id="77" name="テキスト ボックス 76"/>
          <p:cNvSpPr txBox="1"/>
          <p:nvPr/>
        </p:nvSpPr>
        <p:spPr>
          <a:xfrm>
            <a:off x="5648730" y="2446903"/>
            <a:ext cx="1059906" cy="400110"/>
          </a:xfrm>
          <a:prstGeom prst="rect">
            <a:avLst/>
          </a:prstGeom>
          <a:noFill/>
        </p:spPr>
        <p:txBody>
          <a:bodyPr wrap="none" rtlCol="0">
            <a:spAutoFit/>
          </a:bodyPr>
          <a:lstStyle/>
          <a:p>
            <a:r>
              <a:rPr lang="ja-JP" altLang="en-US" sz="2000" dirty="0">
                <a:solidFill>
                  <a:prstClr val="black"/>
                </a:solidFill>
                <a:latin typeface="Arial"/>
                <a:ea typeface="ＭＳ Ｐゴシック"/>
              </a:rPr>
              <a:t>ドローン</a:t>
            </a:r>
          </a:p>
        </p:txBody>
      </p:sp>
      <p:sp>
        <p:nvSpPr>
          <p:cNvPr id="145" name="正方形/長方形 144"/>
          <p:cNvSpPr/>
          <p:nvPr/>
        </p:nvSpPr>
        <p:spPr>
          <a:xfrm>
            <a:off x="6219508" y="977066"/>
            <a:ext cx="2933665" cy="400110"/>
          </a:xfrm>
          <a:prstGeom prst="rect">
            <a:avLst/>
          </a:prstGeom>
        </p:spPr>
        <p:txBody>
          <a:bodyPr wrap="square">
            <a:spAutoFit/>
          </a:bodyPr>
          <a:lstStyle/>
          <a:p>
            <a:r>
              <a:rPr lang="ja-JP" altLang="ja-JP" sz="2000" dirty="0">
                <a:solidFill>
                  <a:srgbClr val="ED7D31">
                    <a:lumMod val="50000"/>
                  </a:srgbClr>
                </a:solidFill>
                <a:latin typeface="Arial"/>
                <a:ea typeface="ＭＳ Ｐゴシック"/>
              </a:rPr>
              <a:t>暗号鍵を</a:t>
            </a:r>
            <a:r>
              <a:rPr lang="ja-JP" altLang="en-US" sz="2000" dirty="0">
                <a:solidFill>
                  <a:srgbClr val="ED7D31">
                    <a:lumMod val="50000"/>
                  </a:srgbClr>
                </a:solidFill>
                <a:latin typeface="Arial"/>
                <a:ea typeface="ＭＳ Ｐゴシック"/>
              </a:rPr>
              <a:t>積んでから</a:t>
            </a:r>
            <a:r>
              <a:rPr lang="ja-JP" altLang="ja-JP" sz="2000" dirty="0">
                <a:solidFill>
                  <a:srgbClr val="ED7D31">
                    <a:lumMod val="50000"/>
                  </a:srgbClr>
                </a:solidFill>
                <a:latin typeface="Arial"/>
                <a:ea typeface="ＭＳ Ｐゴシック"/>
              </a:rPr>
              <a:t>離陸</a:t>
            </a:r>
            <a:endParaRPr lang="ja-JP" altLang="en-US" sz="2000" dirty="0">
              <a:solidFill>
                <a:srgbClr val="ED7D31">
                  <a:lumMod val="50000"/>
                </a:srgbClr>
              </a:solidFill>
              <a:ea typeface="ＭＳ Ｐゴシック"/>
              <a:cs typeface="Arial" panose="020B0604020202020204" pitchFamily="34" charset="0"/>
            </a:endParaRPr>
          </a:p>
        </p:txBody>
      </p:sp>
      <p:sp>
        <p:nvSpPr>
          <p:cNvPr id="147" name="フリーフォーム 146"/>
          <p:cNvSpPr/>
          <p:nvPr/>
        </p:nvSpPr>
        <p:spPr>
          <a:xfrm rot="20467488" flipV="1">
            <a:off x="6942651" y="1649114"/>
            <a:ext cx="2680599" cy="1031635"/>
          </a:xfrm>
          <a:custGeom>
            <a:avLst/>
            <a:gdLst>
              <a:gd name="connsiteX0" fmla="*/ 0 w 2496065"/>
              <a:gd name="connsiteY0" fmla="*/ 0 h 2413686"/>
              <a:gd name="connsiteX1" fmla="*/ 469557 w 2496065"/>
              <a:gd name="connsiteY1" fmla="*/ 107092 h 2413686"/>
              <a:gd name="connsiteX2" fmla="*/ 790833 w 2496065"/>
              <a:gd name="connsiteY2" fmla="*/ 576648 h 2413686"/>
              <a:gd name="connsiteX3" fmla="*/ 1260389 w 2496065"/>
              <a:gd name="connsiteY3" fmla="*/ 840259 h 2413686"/>
              <a:gd name="connsiteX4" fmla="*/ 1548714 w 2496065"/>
              <a:gd name="connsiteY4" fmla="*/ 1441621 h 2413686"/>
              <a:gd name="connsiteX5" fmla="*/ 1894703 w 2496065"/>
              <a:gd name="connsiteY5" fmla="*/ 1664043 h 2413686"/>
              <a:gd name="connsiteX6" fmla="*/ 2174789 w 2496065"/>
              <a:gd name="connsiteY6" fmla="*/ 2207740 h 2413686"/>
              <a:gd name="connsiteX7" fmla="*/ 2496065 w 2496065"/>
              <a:gd name="connsiteY7" fmla="*/ 2413686 h 241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6065" h="2413686">
                <a:moveTo>
                  <a:pt x="0" y="0"/>
                </a:moveTo>
                <a:cubicBezTo>
                  <a:pt x="168875" y="5492"/>
                  <a:pt x="337751" y="10984"/>
                  <a:pt x="469557" y="107092"/>
                </a:cubicBezTo>
                <a:cubicBezTo>
                  <a:pt x="601363" y="203200"/>
                  <a:pt x="659028" y="454454"/>
                  <a:pt x="790833" y="576648"/>
                </a:cubicBezTo>
                <a:cubicBezTo>
                  <a:pt x="922638" y="698842"/>
                  <a:pt x="1134076" y="696097"/>
                  <a:pt x="1260389" y="840259"/>
                </a:cubicBezTo>
                <a:cubicBezTo>
                  <a:pt x="1386702" y="984421"/>
                  <a:pt x="1442995" y="1304324"/>
                  <a:pt x="1548714" y="1441621"/>
                </a:cubicBezTo>
                <a:cubicBezTo>
                  <a:pt x="1654433" y="1578918"/>
                  <a:pt x="1790357" y="1536357"/>
                  <a:pt x="1894703" y="1664043"/>
                </a:cubicBezTo>
                <a:cubicBezTo>
                  <a:pt x="1999049" y="1791729"/>
                  <a:pt x="2074562" y="2082800"/>
                  <a:pt x="2174789" y="2207740"/>
                </a:cubicBezTo>
                <a:cubicBezTo>
                  <a:pt x="2275016" y="2332680"/>
                  <a:pt x="2385540" y="2373183"/>
                  <a:pt x="2496065" y="2413686"/>
                </a:cubicBezTo>
              </a:path>
            </a:pathLst>
          </a:custGeom>
          <a:noFill/>
          <a:ln w="38100" cap="flat" cmpd="sng" algn="ctr">
            <a:solidFill>
              <a:srgbClr val="F79646">
                <a:lumMod val="75000"/>
              </a:srgbClr>
            </a:solidFill>
            <a:prstDash val="sysDot"/>
            <a:headEnd type="none" w="med" len="med"/>
            <a:tailEnd type="arrow" w="med" len="med"/>
          </a:ln>
          <a:effectLst/>
        </p:spPr>
        <p:txBody>
          <a:bodyPr rtlCol="0" anchor="ctr"/>
          <a:lstStyle/>
          <a:p>
            <a:pPr algn="ctr">
              <a:defRPr/>
            </a:pPr>
            <a:endParaRPr kumimoji="0" lang="ja-JP" altLang="en-US" kern="0">
              <a:solidFill>
                <a:prstClr val="white"/>
              </a:solidFill>
              <a:latin typeface="Arial"/>
              <a:ea typeface="ＭＳ Ｐゴシック"/>
            </a:endParaRPr>
          </a:p>
        </p:txBody>
      </p:sp>
      <p:pic>
        <p:nvPicPr>
          <p:cNvPr id="148" name="図 147"/>
          <p:cNvPicPr>
            <a:picLocks noChangeAspect="1"/>
          </p:cNvPicPr>
          <p:nvPr/>
        </p:nvPicPr>
        <p:blipFill rotWithShape="1">
          <a:blip r:embed="rId6" cstate="print">
            <a:extLst>
              <a:ext uri="{28A0092B-C50C-407E-A947-70E740481C1C}">
                <a14:useLocalDpi xmlns:a14="http://schemas.microsoft.com/office/drawing/2010/main" val="0"/>
              </a:ext>
            </a:extLst>
          </a:blip>
          <a:srcRect l="13085" t="22030" r="10633" b="14795"/>
          <a:stretch/>
        </p:blipFill>
        <p:spPr>
          <a:xfrm>
            <a:off x="9406704" y="701508"/>
            <a:ext cx="1407727" cy="778325"/>
          </a:xfrm>
          <a:prstGeom prst="rect">
            <a:avLst/>
          </a:prstGeom>
        </p:spPr>
      </p:pic>
      <p:pic>
        <p:nvPicPr>
          <p:cNvPr id="38" name="図 37"/>
          <p:cNvPicPr>
            <a:picLocks noChangeAspect="1"/>
          </p:cNvPicPr>
          <p:nvPr/>
        </p:nvPicPr>
        <p:blipFill>
          <a:blip r:embed="rId7"/>
          <a:stretch>
            <a:fillRect/>
          </a:stretch>
        </p:blipFill>
        <p:spPr>
          <a:xfrm flipH="1">
            <a:off x="7341487" y="1553099"/>
            <a:ext cx="2741840" cy="2718203"/>
          </a:xfrm>
          <a:prstGeom prst="rect">
            <a:avLst/>
          </a:prstGeom>
        </p:spPr>
      </p:pic>
      <p:pic>
        <p:nvPicPr>
          <p:cNvPr id="40" name="Picture 17" descr="j0087278"/>
          <p:cNvPicPr>
            <a:picLocks noChangeAspect="1" noChangeArrowheads="1"/>
          </p:cNvPicPr>
          <p:nvPr/>
        </p:nvPicPr>
        <p:blipFill>
          <a:blip r:embed="rId8" cstate="print">
            <a:lum bright="9000" contrast="55000"/>
          </a:blip>
          <a:srcRect/>
          <a:stretch>
            <a:fillRect/>
          </a:stretch>
        </p:blipFill>
        <p:spPr bwMode="auto">
          <a:xfrm flipH="1">
            <a:off x="9438513" y="4432930"/>
            <a:ext cx="775237" cy="1156311"/>
          </a:xfrm>
          <a:prstGeom prst="rect">
            <a:avLst/>
          </a:prstGeom>
          <a:noFill/>
          <a:scene3d>
            <a:camera prst="orthographicFront">
              <a:rot lat="0" lon="10800000" rev="0"/>
            </a:camera>
            <a:lightRig rig="threePt" dir="t"/>
          </a:scene3d>
        </p:spPr>
      </p:pic>
      <p:grpSp>
        <p:nvGrpSpPr>
          <p:cNvPr id="41" name="グループ化 225"/>
          <p:cNvGrpSpPr>
            <a:grpSpLocks noChangeAspect="1"/>
          </p:cNvGrpSpPr>
          <p:nvPr/>
        </p:nvGrpSpPr>
        <p:grpSpPr>
          <a:xfrm rot="5400000" flipH="1">
            <a:off x="9587042" y="4412439"/>
            <a:ext cx="678484" cy="1268424"/>
            <a:chOff x="3719937" y="1182684"/>
            <a:chExt cx="125468" cy="201123"/>
          </a:xfrm>
        </p:grpSpPr>
        <p:sp>
          <p:nvSpPr>
            <p:cNvPr id="52" name="Line 85"/>
            <p:cNvSpPr>
              <a:spLocks noChangeAspect="1" noChangeShapeType="1"/>
            </p:cNvSpPr>
            <p:nvPr/>
          </p:nvSpPr>
          <p:spPr bwMode="auto">
            <a:xfrm flipH="1">
              <a:off x="3719992" y="1183782"/>
              <a:ext cx="125413" cy="200025"/>
            </a:xfrm>
            <a:prstGeom prst="line">
              <a:avLst/>
            </a:prstGeom>
            <a:noFill/>
            <a:ln w="76200">
              <a:solidFill>
                <a:srgbClr val="FF0000"/>
              </a:solidFill>
              <a:round/>
              <a:headEnd/>
              <a:tailEnd/>
            </a:ln>
          </p:spPr>
          <p:txBody>
            <a:bodyPr wrap="none" anchor="ctr"/>
            <a:lstStyle/>
            <a:p>
              <a:endParaRPr lang="ja-JP" altLang="en-US">
                <a:solidFill>
                  <a:srgbClr val="000000"/>
                </a:solidFill>
                <a:latin typeface="Arial"/>
                <a:ea typeface="ＭＳ Ｐゴシック"/>
              </a:endParaRPr>
            </a:p>
          </p:txBody>
        </p:sp>
        <p:sp>
          <p:nvSpPr>
            <p:cNvPr id="53" name="Line 85"/>
            <p:cNvSpPr>
              <a:spLocks noChangeAspect="1" noChangeShapeType="1"/>
            </p:cNvSpPr>
            <p:nvPr/>
          </p:nvSpPr>
          <p:spPr bwMode="auto">
            <a:xfrm>
              <a:off x="3719937" y="1182684"/>
              <a:ext cx="125413" cy="200025"/>
            </a:xfrm>
            <a:prstGeom prst="line">
              <a:avLst/>
            </a:prstGeom>
            <a:noFill/>
            <a:ln w="76200">
              <a:solidFill>
                <a:srgbClr val="FF0000"/>
              </a:solidFill>
              <a:round/>
              <a:headEnd/>
              <a:tailEnd/>
            </a:ln>
          </p:spPr>
          <p:txBody>
            <a:bodyPr wrap="none" anchor="ctr"/>
            <a:lstStyle/>
            <a:p>
              <a:endParaRPr lang="ja-JP" altLang="en-US">
                <a:solidFill>
                  <a:srgbClr val="000000"/>
                </a:solidFill>
                <a:latin typeface="Arial"/>
                <a:ea typeface="ＭＳ Ｐゴシック"/>
              </a:endParaRPr>
            </a:p>
          </p:txBody>
        </p:sp>
      </p:grpSp>
      <p:grpSp>
        <p:nvGrpSpPr>
          <p:cNvPr id="42" name="Group 924"/>
          <p:cNvGrpSpPr>
            <a:grpSpLocks/>
          </p:cNvGrpSpPr>
          <p:nvPr/>
        </p:nvGrpSpPr>
        <p:grpSpPr bwMode="auto">
          <a:xfrm flipH="1">
            <a:off x="8940208" y="3838078"/>
            <a:ext cx="684184" cy="671043"/>
            <a:chOff x="1066" y="2132"/>
            <a:chExt cx="479" cy="488"/>
          </a:xfrm>
        </p:grpSpPr>
        <p:sp>
          <p:nvSpPr>
            <p:cNvPr id="43" name="AutoShape 925"/>
            <p:cNvSpPr>
              <a:spLocks noChangeArrowheads="1"/>
            </p:cNvSpPr>
            <p:nvPr/>
          </p:nvSpPr>
          <p:spPr bwMode="auto">
            <a:xfrm>
              <a:off x="1066" y="2132"/>
              <a:ext cx="479" cy="488"/>
            </a:xfrm>
            <a:prstGeom prst="irregularSeal1">
              <a:avLst/>
            </a:prstGeom>
            <a:gradFill rotWithShape="1">
              <a:gsLst>
                <a:gs pos="0">
                  <a:srgbClr val="FFF200"/>
                </a:gs>
                <a:gs pos="45000">
                  <a:srgbClr val="FF7A00"/>
                </a:gs>
                <a:gs pos="70000">
                  <a:srgbClr val="FF0300"/>
                </a:gs>
                <a:gs pos="100000">
                  <a:srgbClr val="4D0808"/>
                </a:gs>
              </a:gsLst>
              <a:lin ang="5400000" scaled="1"/>
            </a:gradFill>
            <a:ln w="9525">
              <a:noFill/>
              <a:miter lim="800000"/>
              <a:headEnd/>
              <a:tailEnd/>
            </a:ln>
            <a:effectLst/>
          </p:spPr>
          <p:txBody>
            <a:bodyPr wrap="none" anchor="ctr"/>
            <a:lstStyle/>
            <a:p>
              <a:endParaRPr lang="ja-JP" altLang="en-US" sz="1350">
                <a:solidFill>
                  <a:srgbClr val="000000"/>
                </a:solidFill>
                <a:latin typeface="Arial"/>
                <a:ea typeface="ＭＳ Ｐゴシック"/>
              </a:endParaRPr>
            </a:p>
          </p:txBody>
        </p:sp>
        <p:grpSp>
          <p:nvGrpSpPr>
            <p:cNvPr id="44" name="Group 926"/>
            <p:cNvGrpSpPr>
              <a:grpSpLocks/>
            </p:cNvGrpSpPr>
            <p:nvPr/>
          </p:nvGrpSpPr>
          <p:grpSpPr bwMode="auto">
            <a:xfrm>
              <a:off x="1193" y="2251"/>
              <a:ext cx="218" cy="218"/>
              <a:chOff x="1621" y="3085"/>
              <a:chExt cx="1162" cy="1162"/>
            </a:xfrm>
          </p:grpSpPr>
          <p:sp>
            <p:nvSpPr>
              <p:cNvPr id="45" name="AutoShape 927"/>
              <p:cNvSpPr>
                <a:spLocks noChangeAspect="1" noChangeArrowheads="1" noTextEdit="1"/>
              </p:cNvSpPr>
              <p:nvPr/>
            </p:nvSpPr>
            <p:spPr bwMode="auto">
              <a:xfrm>
                <a:off x="1621" y="3085"/>
                <a:ext cx="1162" cy="1162"/>
              </a:xfrm>
              <a:prstGeom prst="rect">
                <a:avLst/>
              </a:prstGeom>
              <a:noFill/>
              <a:ln w="9525">
                <a:noFill/>
                <a:miter lim="800000"/>
                <a:headEnd/>
                <a:tailEnd/>
              </a:ln>
            </p:spPr>
            <p:txBody>
              <a:bodyPr/>
              <a:lstStyle/>
              <a:p>
                <a:endParaRPr lang="ja-JP" altLang="en-US" sz="1350">
                  <a:solidFill>
                    <a:srgbClr val="000000"/>
                  </a:solidFill>
                  <a:latin typeface="Arial"/>
                  <a:ea typeface="ＭＳ Ｐゴシック"/>
                </a:endParaRPr>
              </a:p>
            </p:txBody>
          </p:sp>
          <p:sp>
            <p:nvSpPr>
              <p:cNvPr id="46" name="Freeform 928"/>
              <p:cNvSpPr>
                <a:spLocks/>
              </p:cNvSpPr>
              <p:nvPr/>
            </p:nvSpPr>
            <p:spPr bwMode="auto">
              <a:xfrm>
                <a:off x="1668" y="3132"/>
                <a:ext cx="1061" cy="1061"/>
              </a:xfrm>
              <a:custGeom>
                <a:avLst/>
                <a:gdLst/>
                <a:ahLst/>
                <a:cxnLst>
                  <a:cxn ang="0">
                    <a:pos x="557" y="1057"/>
                  </a:cxn>
                  <a:cxn ang="0">
                    <a:pos x="611" y="1054"/>
                  </a:cxn>
                  <a:cxn ang="0">
                    <a:pos x="662" y="1043"/>
                  </a:cxn>
                  <a:cxn ang="0">
                    <a:pos x="712" y="1029"/>
                  </a:cxn>
                  <a:cxn ang="0">
                    <a:pos x="759" y="1007"/>
                  </a:cxn>
                  <a:cxn ang="0">
                    <a:pos x="806" y="982"/>
                  </a:cxn>
                  <a:cxn ang="0">
                    <a:pos x="849" y="957"/>
                  </a:cxn>
                  <a:cxn ang="0">
                    <a:pos x="888" y="921"/>
                  </a:cxn>
                  <a:cxn ang="0">
                    <a:pos x="921" y="885"/>
                  </a:cxn>
                  <a:cxn ang="0">
                    <a:pos x="971" y="827"/>
                  </a:cxn>
                  <a:cxn ang="0">
                    <a:pos x="996" y="780"/>
                  </a:cxn>
                  <a:cxn ang="0">
                    <a:pos x="1018" y="737"/>
                  </a:cxn>
                  <a:cxn ang="0">
                    <a:pos x="1036" y="687"/>
                  </a:cxn>
                  <a:cxn ang="0">
                    <a:pos x="1050" y="637"/>
                  </a:cxn>
                  <a:cxn ang="0">
                    <a:pos x="1057" y="583"/>
                  </a:cxn>
                  <a:cxn ang="0">
                    <a:pos x="1061" y="529"/>
                  </a:cxn>
                  <a:cxn ang="0">
                    <a:pos x="1057" y="475"/>
                  </a:cxn>
                  <a:cxn ang="0">
                    <a:pos x="1050" y="424"/>
                  </a:cxn>
                  <a:cxn ang="0">
                    <a:pos x="1036" y="370"/>
                  </a:cxn>
                  <a:cxn ang="0">
                    <a:pos x="1018" y="324"/>
                  </a:cxn>
                  <a:cxn ang="0">
                    <a:pos x="996" y="277"/>
                  </a:cxn>
                  <a:cxn ang="0">
                    <a:pos x="971" y="234"/>
                  </a:cxn>
                  <a:cxn ang="0">
                    <a:pos x="939" y="190"/>
                  </a:cxn>
                  <a:cxn ang="0">
                    <a:pos x="906" y="154"/>
                  </a:cxn>
                  <a:cxn ang="0">
                    <a:pos x="867" y="122"/>
                  </a:cxn>
                  <a:cxn ang="0">
                    <a:pos x="827" y="90"/>
                  </a:cxn>
                  <a:cxn ang="0">
                    <a:pos x="784" y="65"/>
                  </a:cxn>
                  <a:cxn ang="0">
                    <a:pos x="737" y="39"/>
                  </a:cxn>
                  <a:cxn ang="0">
                    <a:pos x="687" y="21"/>
                  </a:cxn>
                  <a:cxn ang="0">
                    <a:pos x="637" y="11"/>
                  </a:cxn>
                  <a:cxn ang="0">
                    <a:pos x="583" y="3"/>
                  </a:cxn>
                  <a:cxn ang="0">
                    <a:pos x="503" y="0"/>
                  </a:cxn>
                  <a:cxn ang="0">
                    <a:pos x="449" y="7"/>
                  </a:cxn>
                  <a:cxn ang="0">
                    <a:pos x="395" y="14"/>
                  </a:cxn>
                  <a:cxn ang="0">
                    <a:pos x="345" y="29"/>
                  </a:cxn>
                  <a:cxn ang="0">
                    <a:pos x="298" y="50"/>
                  </a:cxn>
                  <a:cxn ang="0">
                    <a:pos x="255" y="75"/>
                  </a:cxn>
                  <a:cxn ang="0">
                    <a:pos x="212" y="104"/>
                  </a:cxn>
                  <a:cxn ang="0">
                    <a:pos x="172" y="136"/>
                  </a:cxn>
                  <a:cxn ang="0">
                    <a:pos x="104" y="212"/>
                  </a:cxn>
                  <a:cxn ang="0">
                    <a:pos x="75" y="255"/>
                  </a:cxn>
                  <a:cxn ang="0">
                    <a:pos x="50" y="298"/>
                  </a:cxn>
                  <a:cxn ang="0">
                    <a:pos x="32" y="349"/>
                  </a:cxn>
                  <a:cxn ang="0">
                    <a:pos x="14" y="399"/>
                  </a:cxn>
                  <a:cxn ang="0">
                    <a:pos x="7" y="449"/>
                  </a:cxn>
                  <a:cxn ang="0">
                    <a:pos x="0" y="503"/>
                  </a:cxn>
                  <a:cxn ang="0">
                    <a:pos x="3" y="583"/>
                  </a:cxn>
                  <a:cxn ang="0">
                    <a:pos x="11" y="637"/>
                  </a:cxn>
                  <a:cxn ang="0">
                    <a:pos x="21" y="687"/>
                  </a:cxn>
                  <a:cxn ang="0">
                    <a:pos x="39" y="737"/>
                  </a:cxn>
                  <a:cxn ang="0">
                    <a:pos x="65" y="780"/>
                  </a:cxn>
                  <a:cxn ang="0">
                    <a:pos x="90" y="827"/>
                  </a:cxn>
                  <a:cxn ang="0">
                    <a:pos x="118" y="867"/>
                  </a:cxn>
                  <a:cxn ang="0">
                    <a:pos x="212" y="957"/>
                  </a:cxn>
                  <a:cxn ang="0">
                    <a:pos x="255" y="982"/>
                  </a:cxn>
                  <a:cxn ang="0">
                    <a:pos x="298" y="1007"/>
                  </a:cxn>
                  <a:cxn ang="0">
                    <a:pos x="345" y="1029"/>
                  </a:cxn>
                  <a:cxn ang="0">
                    <a:pos x="395" y="1043"/>
                  </a:cxn>
                  <a:cxn ang="0">
                    <a:pos x="449" y="1054"/>
                  </a:cxn>
                  <a:cxn ang="0">
                    <a:pos x="503" y="1057"/>
                  </a:cxn>
                </a:cxnLst>
                <a:rect l="0" t="0" r="r" b="b"/>
                <a:pathLst>
                  <a:path w="1061" h="1061">
                    <a:moveTo>
                      <a:pt x="529" y="1061"/>
                    </a:moveTo>
                    <a:lnTo>
                      <a:pt x="557" y="1057"/>
                    </a:lnTo>
                    <a:lnTo>
                      <a:pt x="583" y="1057"/>
                    </a:lnTo>
                    <a:lnTo>
                      <a:pt x="611" y="1054"/>
                    </a:lnTo>
                    <a:lnTo>
                      <a:pt x="637" y="1050"/>
                    </a:lnTo>
                    <a:lnTo>
                      <a:pt x="662" y="1043"/>
                    </a:lnTo>
                    <a:lnTo>
                      <a:pt x="687" y="1036"/>
                    </a:lnTo>
                    <a:lnTo>
                      <a:pt x="712" y="1029"/>
                    </a:lnTo>
                    <a:lnTo>
                      <a:pt x="737" y="1018"/>
                    </a:lnTo>
                    <a:lnTo>
                      <a:pt x="759" y="1007"/>
                    </a:lnTo>
                    <a:lnTo>
                      <a:pt x="784" y="996"/>
                    </a:lnTo>
                    <a:lnTo>
                      <a:pt x="806" y="982"/>
                    </a:lnTo>
                    <a:lnTo>
                      <a:pt x="827" y="971"/>
                    </a:lnTo>
                    <a:lnTo>
                      <a:pt x="849" y="957"/>
                    </a:lnTo>
                    <a:lnTo>
                      <a:pt x="867" y="939"/>
                    </a:lnTo>
                    <a:lnTo>
                      <a:pt x="888" y="921"/>
                    </a:lnTo>
                    <a:lnTo>
                      <a:pt x="906" y="903"/>
                    </a:lnTo>
                    <a:lnTo>
                      <a:pt x="921" y="885"/>
                    </a:lnTo>
                    <a:lnTo>
                      <a:pt x="957" y="849"/>
                    </a:lnTo>
                    <a:lnTo>
                      <a:pt x="971" y="827"/>
                    </a:lnTo>
                    <a:lnTo>
                      <a:pt x="982" y="806"/>
                    </a:lnTo>
                    <a:lnTo>
                      <a:pt x="996" y="780"/>
                    </a:lnTo>
                    <a:lnTo>
                      <a:pt x="1007" y="759"/>
                    </a:lnTo>
                    <a:lnTo>
                      <a:pt x="1018" y="737"/>
                    </a:lnTo>
                    <a:lnTo>
                      <a:pt x="1029" y="712"/>
                    </a:lnTo>
                    <a:lnTo>
                      <a:pt x="1036" y="687"/>
                    </a:lnTo>
                    <a:lnTo>
                      <a:pt x="1043" y="662"/>
                    </a:lnTo>
                    <a:lnTo>
                      <a:pt x="1050" y="637"/>
                    </a:lnTo>
                    <a:lnTo>
                      <a:pt x="1054" y="611"/>
                    </a:lnTo>
                    <a:lnTo>
                      <a:pt x="1057" y="583"/>
                    </a:lnTo>
                    <a:lnTo>
                      <a:pt x="1057" y="557"/>
                    </a:lnTo>
                    <a:lnTo>
                      <a:pt x="1061" y="529"/>
                    </a:lnTo>
                    <a:lnTo>
                      <a:pt x="1057" y="503"/>
                    </a:lnTo>
                    <a:lnTo>
                      <a:pt x="1057" y="475"/>
                    </a:lnTo>
                    <a:lnTo>
                      <a:pt x="1054" y="449"/>
                    </a:lnTo>
                    <a:lnTo>
                      <a:pt x="1050" y="424"/>
                    </a:lnTo>
                    <a:lnTo>
                      <a:pt x="1043" y="399"/>
                    </a:lnTo>
                    <a:lnTo>
                      <a:pt x="1036" y="370"/>
                    </a:lnTo>
                    <a:lnTo>
                      <a:pt x="1029" y="349"/>
                    </a:lnTo>
                    <a:lnTo>
                      <a:pt x="1018" y="324"/>
                    </a:lnTo>
                    <a:lnTo>
                      <a:pt x="1007" y="298"/>
                    </a:lnTo>
                    <a:lnTo>
                      <a:pt x="996" y="277"/>
                    </a:lnTo>
                    <a:lnTo>
                      <a:pt x="982" y="255"/>
                    </a:lnTo>
                    <a:lnTo>
                      <a:pt x="971" y="234"/>
                    </a:lnTo>
                    <a:lnTo>
                      <a:pt x="957" y="212"/>
                    </a:lnTo>
                    <a:lnTo>
                      <a:pt x="939" y="190"/>
                    </a:lnTo>
                    <a:lnTo>
                      <a:pt x="921" y="172"/>
                    </a:lnTo>
                    <a:lnTo>
                      <a:pt x="906" y="154"/>
                    </a:lnTo>
                    <a:lnTo>
                      <a:pt x="888" y="136"/>
                    </a:lnTo>
                    <a:lnTo>
                      <a:pt x="867" y="122"/>
                    </a:lnTo>
                    <a:lnTo>
                      <a:pt x="849" y="104"/>
                    </a:lnTo>
                    <a:lnTo>
                      <a:pt x="827" y="90"/>
                    </a:lnTo>
                    <a:lnTo>
                      <a:pt x="806" y="75"/>
                    </a:lnTo>
                    <a:lnTo>
                      <a:pt x="784" y="65"/>
                    </a:lnTo>
                    <a:lnTo>
                      <a:pt x="759" y="50"/>
                    </a:lnTo>
                    <a:lnTo>
                      <a:pt x="737" y="39"/>
                    </a:lnTo>
                    <a:lnTo>
                      <a:pt x="712" y="29"/>
                    </a:lnTo>
                    <a:lnTo>
                      <a:pt x="687" y="21"/>
                    </a:lnTo>
                    <a:lnTo>
                      <a:pt x="662" y="14"/>
                    </a:lnTo>
                    <a:lnTo>
                      <a:pt x="637" y="11"/>
                    </a:lnTo>
                    <a:lnTo>
                      <a:pt x="611" y="7"/>
                    </a:lnTo>
                    <a:lnTo>
                      <a:pt x="583" y="3"/>
                    </a:lnTo>
                    <a:lnTo>
                      <a:pt x="557" y="0"/>
                    </a:lnTo>
                    <a:lnTo>
                      <a:pt x="503" y="0"/>
                    </a:lnTo>
                    <a:lnTo>
                      <a:pt x="475" y="3"/>
                    </a:lnTo>
                    <a:lnTo>
                      <a:pt x="449" y="7"/>
                    </a:lnTo>
                    <a:lnTo>
                      <a:pt x="424" y="11"/>
                    </a:lnTo>
                    <a:lnTo>
                      <a:pt x="395" y="14"/>
                    </a:lnTo>
                    <a:lnTo>
                      <a:pt x="370" y="21"/>
                    </a:lnTo>
                    <a:lnTo>
                      <a:pt x="345" y="29"/>
                    </a:lnTo>
                    <a:lnTo>
                      <a:pt x="324" y="39"/>
                    </a:lnTo>
                    <a:lnTo>
                      <a:pt x="298" y="50"/>
                    </a:lnTo>
                    <a:lnTo>
                      <a:pt x="277" y="65"/>
                    </a:lnTo>
                    <a:lnTo>
                      <a:pt x="255" y="75"/>
                    </a:lnTo>
                    <a:lnTo>
                      <a:pt x="234" y="90"/>
                    </a:lnTo>
                    <a:lnTo>
                      <a:pt x="212" y="104"/>
                    </a:lnTo>
                    <a:lnTo>
                      <a:pt x="190" y="122"/>
                    </a:lnTo>
                    <a:lnTo>
                      <a:pt x="172" y="136"/>
                    </a:lnTo>
                    <a:lnTo>
                      <a:pt x="118" y="190"/>
                    </a:lnTo>
                    <a:lnTo>
                      <a:pt x="104" y="212"/>
                    </a:lnTo>
                    <a:lnTo>
                      <a:pt x="90" y="234"/>
                    </a:lnTo>
                    <a:lnTo>
                      <a:pt x="75" y="255"/>
                    </a:lnTo>
                    <a:lnTo>
                      <a:pt x="65" y="277"/>
                    </a:lnTo>
                    <a:lnTo>
                      <a:pt x="50" y="298"/>
                    </a:lnTo>
                    <a:lnTo>
                      <a:pt x="39" y="324"/>
                    </a:lnTo>
                    <a:lnTo>
                      <a:pt x="32" y="349"/>
                    </a:lnTo>
                    <a:lnTo>
                      <a:pt x="21" y="370"/>
                    </a:lnTo>
                    <a:lnTo>
                      <a:pt x="14" y="399"/>
                    </a:lnTo>
                    <a:lnTo>
                      <a:pt x="11" y="424"/>
                    </a:lnTo>
                    <a:lnTo>
                      <a:pt x="7" y="449"/>
                    </a:lnTo>
                    <a:lnTo>
                      <a:pt x="3" y="475"/>
                    </a:lnTo>
                    <a:lnTo>
                      <a:pt x="0" y="503"/>
                    </a:lnTo>
                    <a:lnTo>
                      <a:pt x="0" y="557"/>
                    </a:lnTo>
                    <a:lnTo>
                      <a:pt x="3" y="583"/>
                    </a:lnTo>
                    <a:lnTo>
                      <a:pt x="7" y="611"/>
                    </a:lnTo>
                    <a:lnTo>
                      <a:pt x="11" y="637"/>
                    </a:lnTo>
                    <a:lnTo>
                      <a:pt x="14" y="662"/>
                    </a:lnTo>
                    <a:lnTo>
                      <a:pt x="21" y="687"/>
                    </a:lnTo>
                    <a:lnTo>
                      <a:pt x="32" y="712"/>
                    </a:lnTo>
                    <a:lnTo>
                      <a:pt x="39" y="737"/>
                    </a:lnTo>
                    <a:lnTo>
                      <a:pt x="50" y="759"/>
                    </a:lnTo>
                    <a:lnTo>
                      <a:pt x="65" y="780"/>
                    </a:lnTo>
                    <a:lnTo>
                      <a:pt x="75" y="806"/>
                    </a:lnTo>
                    <a:lnTo>
                      <a:pt x="90" y="827"/>
                    </a:lnTo>
                    <a:lnTo>
                      <a:pt x="104" y="849"/>
                    </a:lnTo>
                    <a:lnTo>
                      <a:pt x="118" y="867"/>
                    </a:lnTo>
                    <a:lnTo>
                      <a:pt x="190" y="939"/>
                    </a:lnTo>
                    <a:lnTo>
                      <a:pt x="212" y="957"/>
                    </a:lnTo>
                    <a:lnTo>
                      <a:pt x="234" y="971"/>
                    </a:lnTo>
                    <a:lnTo>
                      <a:pt x="255" y="982"/>
                    </a:lnTo>
                    <a:lnTo>
                      <a:pt x="277" y="996"/>
                    </a:lnTo>
                    <a:lnTo>
                      <a:pt x="298" y="1007"/>
                    </a:lnTo>
                    <a:lnTo>
                      <a:pt x="324" y="1018"/>
                    </a:lnTo>
                    <a:lnTo>
                      <a:pt x="345" y="1029"/>
                    </a:lnTo>
                    <a:lnTo>
                      <a:pt x="370" y="1036"/>
                    </a:lnTo>
                    <a:lnTo>
                      <a:pt x="395" y="1043"/>
                    </a:lnTo>
                    <a:lnTo>
                      <a:pt x="424" y="1050"/>
                    </a:lnTo>
                    <a:lnTo>
                      <a:pt x="449" y="1054"/>
                    </a:lnTo>
                    <a:lnTo>
                      <a:pt x="475" y="1057"/>
                    </a:lnTo>
                    <a:lnTo>
                      <a:pt x="503" y="1057"/>
                    </a:lnTo>
                    <a:lnTo>
                      <a:pt x="529" y="1061"/>
                    </a:lnTo>
                    <a:close/>
                  </a:path>
                </a:pathLst>
              </a:custGeom>
              <a:solidFill>
                <a:srgbClr val="FF0000"/>
              </a:solidFill>
              <a:ln w="9525">
                <a:noFill/>
                <a:round/>
                <a:headEnd/>
                <a:tailEnd/>
              </a:ln>
            </p:spPr>
            <p:txBody>
              <a:bodyPr/>
              <a:lstStyle/>
              <a:p>
                <a:endParaRPr lang="ja-JP" altLang="en-US" sz="1350">
                  <a:solidFill>
                    <a:srgbClr val="000000"/>
                  </a:solidFill>
                  <a:latin typeface="Arial"/>
                  <a:ea typeface="ＭＳ Ｐゴシック"/>
                </a:endParaRPr>
              </a:p>
            </p:txBody>
          </p:sp>
          <p:sp>
            <p:nvSpPr>
              <p:cNvPr id="47" name="Freeform 929"/>
              <p:cNvSpPr>
                <a:spLocks/>
              </p:cNvSpPr>
              <p:nvPr/>
            </p:nvSpPr>
            <p:spPr bwMode="auto">
              <a:xfrm>
                <a:off x="1840" y="3243"/>
                <a:ext cx="713" cy="367"/>
              </a:xfrm>
              <a:custGeom>
                <a:avLst/>
                <a:gdLst/>
                <a:ahLst/>
                <a:cxnLst>
                  <a:cxn ang="0">
                    <a:pos x="353" y="367"/>
                  </a:cxn>
                  <a:cxn ang="0">
                    <a:pos x="0" y="202"/>
                  </a:cxn>
                  <a:cxn ang="0">
                    <a:pos x="0" y="198"/>
                  </a:cxn>
                  <a:cxn ang="0">
                    <a:pos x="11" y="184"/>
                  </a:cxn>
                  <a:cxn ang="0">
                    <a:pos x="22" y="169"/>
                  </a:cxn>
                  <a:cxn ang="0">
                    <a:pos x="33" y="155"/>
                  </a:cxn>
                  <a:cxn ang="0">
                    <a:pos x="44" y="141"/>
                  </a:cxn>
                  <a:cxn ang="0">
                    <a:pos x="54" y="126"/>
                  </a:cxn>
                  <a:cxn ang="0">
                    <a:pos x="69" y="115"/>
                  </a:cxn>
                  <a:cxn ang="0">
                    <a:pos x="94" y="90"/>
                  </a:cxn>
                  <a:cxn ang="0">
                    <a:pos x="108" y="79"/>
                  </a:cxn>
                  <a:cxn ang="0">
                    <a:pos x="123" y="72"/>
                  </a:cxn>
                  <a:cxn ang="0">
                    <a:pos x="137" y="61"/>
                  </a:cxn>
                  <a:cxn ang="0">
                    <a:pos x="152" y="54"/>
                  </a:cxn>
                  <a:cxn ang="0">
                    <a:pos x="170" y="43"/>
                  </a:cxn>
                  <a:cxn ang="0">
                    <a:pos x="184" y="36"/>
                  </a:cxn>
                  <a:cxn ang="0">
                    <a:pos x="202" y="29"/>
                  </a:cxn>
                  <a:cxn ang="0">
                    <a:pos x="216" y="22"/>
                  </a:cxn>
                  <a:cxn ang="0">
                    <a:pos x="234" y="18"/>
                  </a:cxn>
                  <a:cxn ang="0">
                    <a:pos x="252" y="15"/>
                  </a:cxn>
                  <a:cxn ang="0">
                    <a:pos x="270" y="11"/>
                  </a:cxn>
                  <a:cxn ang="0">
                    <a:pos x="285" y="7"/>
                  </a:cxn>
                  <a:cxn ang="0">
                    <a:pos x="303" y="4"/>
                  </a:cxn>
                  <a:cxn ang="0">
                    <a:pos x="321" y="0"/>
                  </a:cxn>
                  <a:cxn ang="0">
                    <a:pos x="393" y="0"/>
                  </a:cxn>
                  <a:cxn ang="0">
                    <a:pos x="411" y="4"/>
                  </a:cxn>
                  <a:cxn ang="0">
                    <a:pos x="429" y="7"/>
                  </a:cxn>
                  <a:cxn ang="0">
                    <a:pos x="447" y="11"/>
                  </a:cxn>
                  <a:cxn ang="0">
                    <a:pos x="465" y="15"/>
                  </a:cxn>
                  <a:cxn ang="0">
                    <a:pos x="483" y="18"/>
                  </a:cxn>
                  <a:cxn ang="0">
                    <a:pos x="501" y="25"/>
                  </a:cxn>
                  <a:cxn ang="0">
                    <a:pos x="518" y="33"/>
                  </a:cxn>
                  <a:cxn ang="0">
                    <a:pos x="533" y="40"/>
                  </a:cxn>
                  <a:cxn ang="0">
                    <a:pos x="551" y="47"/>
                  </a:cxn>
                  <a:cxn ang="0">
                    <a:pos x="565" y="54"/>
                  </a:cxn>
                  <a:cxn ang="0">
                    <a:pos x="583" y="65"/>
                  </a:cxn>
                  <a:cxn ang="0">
                    <a:pos x="594" y="72"/>
                  </a:cxn>
                  <a:cxn ang="0">
                    <a:pos x="608" y="83"/>
                  </a:cxn>
                  <a:cxn ang="0">
                    <a:pos x="623" y="94"/>
                  </a:cxn>
                  <a:cxn ang="0">
                    <a:pos x="648" y="119"/>
                  </a:cxn>
                  <a:cxn ang="0">
                    <a:pos x="662" y="130"/>
                  </a:cxn>
                  <a:cxn ang="0">
                    <a:pos x="673" y="144"/>
                  </a:cxn>
                  <a:cxn ang="0">
                    <a:pos x="684" y="155"/>
                  </a:cxn>
                  <a:cxn ang="0">
                    <a:pos x="695" y="169"/>
                  </a:cxn>
                  <a:cxn ang="0">
                    <a:pos x="706" y="184"/>
                  </a:cxn>
                  <a:cxn ang="0">
                    <a:pos x="713" y="198"/>
                  </a:cxn>
                  <a:cxn ang="0">
                    <a:pos x="353" y="367"/>
                  </a:cxn>
                </a:cxnLst>
                <a:rect l="0" t="0" r="r" b="b"/>
                <a:pathLst>
                  <a:path w="713" h="367">
                    <a:moveTo>
                      <a:pt x="353" y="367"/>
                    </a:moveTo>
                    <a:lnTo>
                      <a:pt x="0" y="202"/>
                    </a:lnTo>
                    <a:lnTo>
                      <a:pt x="0" y="198"/>
                    </a:lnTo>
                    <a:lnTo>
                      <a:pt x="11" y="184"/>
                    </a:lnTo>
                    <a:lnTo>
                      <a:pt x="22" y="169"/>
                    </a:lnTo>
                    <a:lnTo>
                      <a:pt x="33" y="155"/>
                    </a:lnTo>
                    <a:lnTo>
                      <a:pt x="44" y="141"/>
                    </a:lnTo>
                    <a:lnTo>
                      <a:pt x="54" y="126"/>
                    </a:lnTo>
                    <a:lnTo>
                      <a:pt x="69" y="115"/>
                    </a:lnTo>
                    <a:lnTo>
                      <a:pt x="94" y="90"/>
                    </a:lnTo>
                    <a:lnTo>
                      <a:pt x="108" y="79"/>
                    </a:lnTo>
                    <a:lnTo>
                      <a:pt x="123" y="72"/>
                    </a:lnTo>
                    <a:lnTo>
                      <a:pt x="137" y="61"/>
                    </a:lnTo>
                    <a:lnTo>
                      <a:pt x="152" y="54"/>
                    </a:lnTo>
                    <a:lnTo>
                      <a:pt x="170" y="43"/>
                    </a:lnTo>
                    <a:lnTo>
                      <a:pt x="184" y="36"/>
                    </a:lnTo>
                    <a:lnTo>
                      <a:pt x="202" y="29"/>
                    </a:lnTo>
                    <a:lnTo>
                      <a:pt x="216" y="22"/>
                    </a:lnTo>
                    <a:lnTo>
                      <a:pt x="234" y="18"/>
                    </a:lnTo>
                    <a:lnTo>
                      <a:pt x="252" y="15"/>
                    </a:lnTo>
                    <a:lnTo>
                      <a:pt x="270" y="11"/>
                    </a:lnTo>
                    <a:lnTo>
                      <a:pt x="285" y="7"/>
                    </a:lnTo>
                    <a:lnTo>
                      <a:pt x="303" y="4"/>
                    </a:lnTo>
                    <a:lnTo>
                      <a:pt x="321" y="0"/>
                    </a:lnTo>
                    <a:lnTo>
                      <a:pt x="393" y="0"/>
                    </a:lnTo>
                    <a:lnTo>
                      <a:pt x="411" y="4"/>
                    </a:lnTo>
                    <a:lnTo>
                      <a:pt x="429" y="7"/>
                    </a:lnTo>
                    <a:lnTo>
                      <a:pt x="447" y="11"/>
                    </a:lnTo>
                    <a:lnTo>
                      <a:pt x="465" y="15"/>
                    </a:lnTo>
                    <a:lnTo>
                      <a:pt x="483" y="18"/>
                    </a:lnTo>
                    <a:lnTo>
                      <a:pt x="501" y="25"/>
                    </a:lnTo>
                    <a:lnTo>
                      <a:pt x="518" y="33"/>
                    </a:lnTo>
                    <a:lnTo>
                      <a:pt x="533" y="40"/>
                    </a:lnTo>
                    <a:lnTo>
                      <a:pt x="551" y="47"/>
                    </a:lnTo>
                    <a:lnTo>
                      <a:pt x="565" y="54"/>
                    </a:lnTo>
                    <a:lnTo>
                      <a:pt x="583" y="65"/>
                    </a:lnTo>
                    <a:lnTo>
                      <a:pt x="594" y="72"/>
                    </a:lnTo>
                    <a:lnTo>
                      <a:pt x="608" y="83"/>
                    </a:lnTo>
                    <a:lnTo>
                      <a:pt x="623" y="94"/>
                    </a:lnTo>
                    <a:lnTo>
                      <a:pt x="648" y="119"/>
                    </a:lnTo>
                    <a:lnTo>
                      <a:pt x="662" y="130"/>
                    </a:lnTo>
                    <a:lnTo>
                      <a:pt x="673" y="144"/>
                    </a:lnTo>
                    <a:lnTo>
                      <a:pt x="684" y="155"/>
                    </a:lnTo>
                    <a:lnTo>
                      <a:pt x="695" y="169"/>
                    </a:lnTo>
                    <a:lnTo>
                      <a:pt x="706" y="184"/>
                    </a:lnTo>
                    <a:lnTo>
                      <a:pt x="713" y="198"/>
                    </a:lnTo>
                    <a:lnTo>
                      <a:pt x="353" y="367"/>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sp>
            <p:nvSpPr>
              <p:cNvPr id="49" name="Freeform 930"/>
              <p:cNvSpPr>
                <a:spLocks/>
              </p:cNvSpPr>
              <p:nvPr/>
            </p:nvSpPr>
            <p:spPr bwMode="auto">
              <a:xfrm>
                <a:off x="2308" y="3531"/>
                <a:ext cx="306" cy="263"/>
              </a:xfrm>
              <a:custGeom>
                <a:avLst/>
                <a:gdLst/>
                <a:ahLst/>
                <a:cxnLst>
                  <a:cxn ang="0">
                    <a:pos x="0" y="130"/>
                  </a:cxn>
                  <a:cxn ang="0">
                    <a:pos x="284" y="0"/>
                  </a:cxn>
                  <a:cxn ang="0">
                    <a:pos x="295" y="32"/>
                  </a:cxn>
                  <a:cxn ang="0">
                    <a:pos x="302" y="65"/>
                  </a:cxn>
                  <a:cxn ang="0">
                    <a:pos x="306" y="101"/>
                  </a:cxn>
                  <a:cxn ang="0">
                    <a:pos x="306" y="166"/>
                  </a:cxn>
                  <a:cxn ang="0">
                    <a:pos x="302" y="202"/>
                  </a:cxn>
                  <a:cxn ang="0">
                    <a:pos x="295" y="230"/>
                  </a:cxn>
                  <a:cxn ang="0">
                    <a:pos x="288" y="263"/>
                  </a:cxn>
                  <a:cxn ang="0">
                    <a:pos x="0" y="130"/>
                  </a:cxn>
                </a:cxnLst>
                <a:rect l="0" t="0" r="r" b="b"/>
                <a:pathLst>
                  <a:path w="306" h="263">
                    <a:moveTo>
                      <a:pt x="0" y="130"/>
                    </a:moveTo>
                    <a:lnTo>
                      <a:pt x="284" y="0"/>
                    </a:lnTo>
                    <a:lnTo>
                      <a:pt x="295" y="32"/>
                    </a:lnTo>
                    <a:lnTo>
                      <a:pt x="302" y="65"/>
                    </a:lnTo>
                    <a:lnTo>
                      <a:pt x="306" y="101"/>
                    </a:lnTo>
                    <a:lnTo>
                      <a:pt x="306" y="166"/>
                    </a:lnTo>
                    <a:lnTo>
                      <a:pt x="302" y="202"/>
                    </a:lnTo>
                    <a:lnTo>
                      <a:pt x="295" y="230"/>
                    </a:lnTo>
                    <a:lnTo>
                      <a:pt x="288" y="263"/>
                    </a:lnTo>
                    <a:lnTo>
                      <a:pt x="0" y="130"/>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sp>
            <p:nvSpPr>
              <p:cNvPr id="50" name="Freeform 931"/>
              <p:cNvSpPr>
                <a:spLocks/>
              </p:cNvSpPr>
              <p:nvPr/>
            </p:nvSpPr>
            <p:spPr bwMode="auto">
              <a:xfrm>
                <a:off x="1840" y="3715"/>
                <a:ext cx="713" cy="363"/>
              </a:xfrm>
              <a:custGeom>
                <a:avLst/>
                <a:gdLst/>
                <a:ahLst/>
                <a:cxnLst>
                  <a:cxn ang="0">
                    <a:pos x="0" y="161"/>
                  </a:cxn>
                  <a:cxn ang="0">
                    <a:pos x="11" y="176"/>
                  </a:cxn>
                  <a:cxn ang="0">
                    <a:pos x="18" y="194"/>
                  </a:cxn>
                  <a:cxn ang="0">
                    <a:pos x="29" y="205"/>
                  </a:cxn>
                  <a:cxn ang="0">
                    <a:pos x="40" y="219"/>
                  </a:cxn>
                  <a:cxn ang="0">
                    <a:pos x="51" y="233"/>
                  </a:cxn>
                  <a:cxn ang="0">
                    <a:pos x="65" y="244"/>
                  </a:cxn>
                  <a:cxn ang="0">
                    <a:pos x="76" y="255"/>
                  </a:cxn>
                  <a:cxn ang="0">
                    <a:pos x="90" y="266"/>
                  </a:cxn>
                  <a:cxn ang="0">
                    <a:pos x="105" y="277"/>
                  </a:cxn>
                  <a:cxn ang="0">
                    <a:pos x="119" y="287"/>
                  </a:cxn>
                  <a:cxn ang="0">
                    <a:pos x="134" y="298"/>
                  </a:cxn>
                  <a:cxn ang="0">
                    <a:pos x="148" y="309"/>
                  </a:cxn>
                  <a:cxn ang="0">
                    <a:pos x="166" y="316"/>
                  </a:cxn>
                  <a:cxn ang="0">
                    <a:pos x="180" y="323"/>
                  </a:cxn>
                  <a:cxn ang="0">
                    <a:pos x="198" y="331"/>
                  </a:cxn>
                  <a:cxn ang="0">
                    <a:pos x="213" y="338"/>
                  </a:cxn>
                  <a:cxn ang="0">
                    <a:pos x="231" y="345"/>
                  </a:cxn>
                  <a:cxn ang="0">
                    <a:pos x="249" y="349"/>
                  </a:cxn>
                  <a:cxn ang="0">
                    <a:pos x="267" y="352"/>
                  </a:cxn>
                  <a:cxn ang="0">
                    <a:pos x="285" y="356"/>
                  </a:cxn>
                  <a:cxn ang="0">
                    <a:pos x="303" y="359"/>
                  </a:cxn>
                  <a:cxn ang="0">
                    <a:pos x="321" y="359"/>
                  </a:cxn>
                  <a:cxn ang="0">
                    <a:pos x="339" y="363"/>
                  </a:cxn>
                  <a:cxn ang="0">
                    <a:pos x="375" y="363"/>
                  </a:cxn>
                  <a:cxn ang="0">
                    <a:pos x="393" y="359"/>
                  </a:cxn>
                  <a:cxn ang="0">
                    <a:pos x="411" y="359"/>
                  </a:cxn>
                  <a:cxn ang="0">
                    <a:pos x="429" y="356"/>
                  </a:cxn>
                  <a:cxn ang="0">
                    <a:pos x="447" y="356"/>
                  </a:cxn>
                  <a:cxn ang="0">
                    <a:pos x="465" y="349"/>
                  </a:cxn>
                  <a:cxn ang="0">
                    <a:pos x="479" y="345"/>
                  </a:cxn>
                  <a:cxn ang="0">
                    <a:pos x="497" y="338"/>
                  </a:cxn>
                  <a:cxn ang="0">
                    <a:pos x="511" y="334"/>
                  </a:cxn>
                  <a:cxn ang="0">
                    <a:pos x="529" y="327"/>
                  </a:cxn>
                  <a:cxn ang="0">
                    <a:pos x="544" y="320"/>
                  </a:cxn>
                  <a:cxn ang="0">
                    <a:pos x="558" y="313"/>
                  </a:cxn>
                  <a:cxn ang="0">
                    <a:pos x="576" y="302"/>
                  </a:cxn>
                  <a:cxn ang="0">
                    <a:pos x="590" y="295"/>
                  </a:cxn>
                  <a:cxn ang="0">
                    <a:pos x="605" y="280"/>
                  </a:cxn>
                  <a:cxn ang="0">
                    <a:pos x="619" y="273"/>
                  </a:cxn>
                  <a:cxn ang="0">
                    <a:pos x="630" y="259"/>
                  </a:cxn>
                  <a:cxn ang="0">
                    <a:pos x="644" y="248"/>
                  </a:cxn>
                  <a:cxn ang="0">
                    <a:pos x="659" y="237"/>
                  </a:cxn>
                  <a:cxn ang="0">
                    <a:pos x="670" y="223"/>
                  </a:cxn>
                  <a:cxn ang="0">
                    <a:pos x="680" y="208"/>
                  </a:cxn>
                  <a:cxn ang="0">
                    <a:pos x="691" y="197"/>
                  </a:cxn>
                  <a:cxn ang="0">
                    <a:pos x="702" y="179"/>
                  </a:cxn>
                  <a:cxn ang="0">
                    <a:pos x="713" y="165"/>
                  </a:cxn>
                  <a:cxn ang="0">
                    <a:pos x="353" y="0"/>
                  </a:cxn>
                  <a:cxn ang="0">
                    <a:pos x="0" y="161"/>
                  </a:cxn>
                </a:cxnLst>
                <a:rect l="0" t="0" r="r" b="b"/>
                <a:pathLst>
                  <a:path w="713" h="363">
                    <a:moveTo>
                      <a:pt x="0" y="161"/>
                    </a:moveTo>
                    <a:lnTo>
                      <a:pt x="11" y="176"/>
                    </a:lnTo>
                    <a:lnTo>
                      <a:pt x="18" y="194"/>
                    </a:lnTo>
                    <a:lnTo>
                      <a:pt x="29" y="205"/>
                    </a:lnTo>
                    <a:lnTo>
                      <a:pt x="40" y="219"/>
                    </a:lnTo>
                    <a:lnTo>
                      <a:pt x="51" y="233"/>
                    </a:lnTo>
                    <a:lnTo>
                      <a:pt x="65" y="244"/>
                    </a:lnTo>
                    <a:lnTo>
                      <a:pt x="76" y="255"/>
                    </a:lnTo>
                    <a:lnTo>
                      <a:pt x="90" y="266"/>
                    </a:lnTo>
                    <a:lnTo>
                      <a:pt x="105" y="277"/>
                    </a:lnTo>
                    <a:lnTo>
                      <a:pt x="119" y="287"/>
                    </a:lnTo>
                    <a:lnTo>
                      <a:pt x="134" y="298"/>
                    </a:lnTo>
                    <a:lnTo>
                      <a:pt x="148" y="309"/>
                    </a:lnTo>
                    <a:lnTo>
                      <a:pt x="166" y="316"/>
                    </a:lnTo>
                    <a:lnTo>
                      <a:pt x="180" y="323"/>
                    </a:lnTo>
                    <a:lnTo>
                      <a:pt x="198" y="331"/>
                    </a:lnTo>
                    <a:lnTo>
                      <a:pt x="213" y="338"/>
                    </a:lnTo>
                    <a:lnTo>
                      <a:pt x="231" y="345"/>
                    </a:lnTo>
                    <a:lnTo>
                      <a:pt x="249" y="349"/>
                    </a:lnTo>
                    <a:lnTo>
                      <a:pt x="267" y="352"/>
                    </a:lnTo>
                    <a:lnTo>
                      <a:pt x="285" y="356"/>
                    </a:lnTo>
                    <a:lnTo>
                      <a:pt x="303" y="359"/>
                    </a:lnTo>
                    <a:lnTo>
                      <a:pt x="321" y="359"/>
                    </a:lnTo>
                    <a:lnTo>
                      <a:pt x="339" y="363"/>
                    </a:lnTo>
                    <a:lnTo>
                      <a:pt x="375" y="363"/>
                    </a:lnTo>
                    <a:lnTo>
                      <a:pt x="393" y="359"/>
                    </a:lnTo>
                    <a:lnTo>
                      <a:pt x="411" y="359"/>
                    </a:lnTo>
                    <a:lnTo>
                      <a:pt x="429" y="356"/>
                    </a:lnTo>
                    <a:lnTo>
                      <a:pt x="447" y="356"/>
                    </a:lnTo>
                    <a:lnTo>
                      <a:pt x="465" y="349"/>
                    </a:lnTo>
                    <a:lnTo>
                      <a:pt x="479" y="345"/>
                    </a:lnTo>
                    <a:lnTo>
                      <a:pt x="497" y="338"/>
                    </a:lnTo>
                    <a:lnTo>
                      <a:pt x="511" y="334"/>
                    </a:lnTo>
                    <a:lnTo>
                      <a:pt x="529" y="327"/>
                    </a:lnTo>
                    <a:lnTo>
                      <a:pt x="544" y="320"/>
                    </a:lnTo>
                    <a:lnTo>
                      <a:pt x="558" y="313"/>
                    </a:lnTo>
                    <a:lnTo>
                      <a:pt x="576" y="302"/>
                    </a:lnTo>
                    <a:lnTo>
                      <a:pt x="590" y="295"/>
                    </a:lnTo>
                    <a:lnTo>
                      <a:pt x="605" y="280"/>
                    </a:lnTo>
                    <a:lnTo>
                      <a:pt x="619" y="273"/>
                    </a:lnTo>
                    <a:lnTo>
                      <a:pt x="630" y="259"/>
                    </a:lnTo>
                    <a:lnTo>
                      <a:pt x="644" y="248"/>
                    </a:lnTo>
                    <a:lnTo>
                      <a:pt x="659" y="237"/>
                    </a:lnTo>
                    <a:lnTo>
                      <a:pt x="670" y="223"/>
                    </a:lnTo>
                    <a:lnTo>
                      <a:pt x="680" y="208"/>
                    </a:lnTo>
                    <a:lnTo>
                      <a:pt x="691" y="197"/>
                    </a:lnTo>
                    <a:lnTo>
                      <a:pt x="702" y="179"/>
                    </a:lnTo>
                    <a:lnTo>
                      <a:pt x="713" y="165"/>
                    </a:lnTo>
                    <a:lnTo>
                      <a:pt x="353" y="0"/>
                    </a:lnTo>
                    <a:lnTo>
                      <a:pt x="0" y="161"/>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sp>
            <p:nvSpPr>
              <p:cNvPr id="51" name="Freeform 932"/>
              <p:cNvSpPr>
                <a:spLocks/>
              </p:cNvSpPr>
              <p:nvPr/>
            </p:nvSpPr>
            <p:spPr bwMode="auto">
              <a:xfrm>
                <a:off x="1779" y="3531"/>
                <a:ext cx="302" cy="263"/>
              </a:xfrm>
              <a:custGeom>
                <a:avLst/>
                <a:gdLst/>
                <a:ahLst/>
                <a:cxnLst>
                  <a:cxn ang="0">
                    <a:pos x="22" y="0"/>
                  </a:cxn>
                  <a:cxn ang="0">
                    <a:pos x="15" y="32"/>
                  </a:cxn>
                  <a:cxn ang="0">
                    <a:pos x="7" y="65"/>
                  </a:cxn>
                  <a:cxn ang="0">
                    <a:pos x="0" y="97"/>
                  </a:cxn>
                  <a:cxn ang="0">
                    <a:pos x="0" y="162"/>
                  </a:cxn>
                  <a:cxn ang="0">
                    <a:pos x="4" y="194"/>
                  </a:cxn>
                  <a:cxn ang="0">
                    <a:pos x="11" y="227"/>
                  </a:cxn>
                  <a:cxn ang="0">
                    <a:pos x="22" y="263"/>
                  </a:cxn>
                  <a:cxn ang="0">
                    <a:pos x="302" y="130"/>
                  </a:cxn>
                  <a:cxn ang="0">
                    <a:pos x="22" y="0"/>
                  </a:cxn>
                </a:cxnLst>
                <a:rect l="0" t="0" r="r" b="b"/>
                <a:pathLst>
                  <a:path w="302" h="263">
                    <a:moveTo>
                      <a:pt x="22" y="0"/>
                    </a:moveTo>
                    <a:lnTo>
                      <a:pt x="15" y="32"/>
                    </a:lnTo>
                    <a:lnTo>
                      <a:pt x="7" y="65"/>
                    </a:lnTo>
                    <a:lnTo>
                      <a:pt x="0" y="97"/>
                    </a:lnTo>
                    <a:lnTo>
                      <a:pt x="0" y="162"/>
                    </a:lnTo>
                    <a:lnTo>
                      <a:pt x="4" y="194"/>
                    </a:lnTo>
                    <a:lnTo>
                      <a:pt x="11" y="227"/>
                    </a:lnTo>
                    <a:lnTo>
                      <a:pt x="22" y="263"/>
                    </a:lnTo>
                    <a:lnTo>
                      <a:pt x="302" y="130"/>
                    </a:lnTo>
                    <a:lnTo>
                      <a:pt x="22" y="0"/>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grpSp>
      </p:grpSp>
      <p:sp>
        <p:nvSpPr>
          <p:cNvPr id="2" name="角丸四角形 1"/>
          <p:cNvSpPr/>
          <p:nvPr/>
        </p:nvSpPr>
        <p:spPr>
          <a:xfrm>
            <a:off x="1699810" y="2275371"/>
            <a:ext cx="5715764" cy="4479052"/>
          </a:xfrm>
          <a:prstGeom prst="roundRect">
            <a:avLst>
              <a:gd name="adj" fmla="val 607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 name="正方形/長方形 2"/>
          <p:cNvSpPr/>
          <p:nvPr/>
        </p:nvSpPr>
        <p:spPr>
          <a:xfrm>
            <a:off x="4023611" y="2075238"/>
            <a:ext cx="958917" cy="400110"/>
          </a:xfrm>
          <a:prstGeom prst="rect">
            <a:avLst/>
          </a:prstGeom>
          <a:solidFill>
            <a:srgbClr val="FFFFCC"/>
          </a:solidFill>
          <a:ln>
            <a:solidFill>
              <a:schemeClr val="tx1"/>
            </a:solidFill>
          </a:ln>
        </p:spPr>
        <p:txBody>
          <a:bodyPr wrap="none">
            <a:spAutoFit/>
          </a:bodyPr>
          <a:lstStyle/>
          <a:p>
            <a:r>
              <a:rPr lang="ja-JP" altLang="en-US" sz="2000" dirty="0">
                <a:solidFill>
                  <a:prstClr val="black"/>
                </a:solidFill>
                <a:latin typeface="Arial"/>
                <a:ea typeface="ＭＳ Ｐゴシック"/>
              </a:rPr>
              <a:t>地上局</a:t>
            </a:r>
          </a:p>
        </p:txBody>
      </p:sp>
      <p:sp>
        <p:nvSpPr>
          <p:cNvPr id="5" name="正方形/長方形 4"/>
          <p:cNvSpPr/>
          <p:nvPr/>
        </p:nvSpPr>
        <p:spPr>
          <a:xfrm>
            <a:off x="138544" y="707556"/>
            <a:ext cx="9120349" cy="369332"/>
          </a:xfrm>
          <a:prstGeom prst="rect">
            <a:avLst/>
          </a:prstGeom>
        </p:spPr>
        <p:txBody>
          <a:bodyPr wrap="square">
            <a:spAutoFit/>
          </a:bodyPr>
          <a:lstStyle/>
          <a:p>
            <a:r>
              <a:rPr lang="ja-JP" altLang="en-US" dirty="0"/>
              <a:t>秋田県 仙北市　</a:t>
            </a:r>
            <a:r>
              <a:rPr lang="en-US" altLang="ja-JP" dirty="0"/>
              <a:t>『</a:t>
            </a:r>
            <a:r>
              <a:rPr lang="ja-JP" altLang="en-US" dirty="0"/>
              <a:t>国家戦略特別区域（地方創生・近未来特区）</a:t>
            </a:r>
            <a:r>
              <a:rPr lang="en-US" altLang="ja-JP" dirty="0"/>
              <a:t>』</a:t>
            </a:r>
            <a:r>
              <a:rPr lang="ja-JP" altLang="en-US" dirty="0"/>
              <a:t>において実証実験</a:t>
            </a:r>
            <a:endParaRPr lang="en-US" altLang="ja-JP" dirty="0"/>
          </a:p>
        </p:txBody>
      </p:sp>
      <p:sp>
        <p:nvSpPr>
          <p:cNvPr id="54" name="正方形/長方形 53"/>
          <p:cNvSpPr/>
          <p:nvPr/>
        </p:nvSpPr>
        <p:spPr>
          <a:xfrm>
            <a:off x="267856" y="1401834"/>
            <a:ext cx="5956810" cy="584775"/>
          </a:xfrm>
          <a:prstGeom prst="rect">
            <a:avLst/>
          </a:prstGeom>
        </p:spPr>
        <p:txBody>
          <a:bodyPr wrap="square">
            <a:spAutoFit/>
          </a:bodyPr>
          <a:lstStyle/>
          <a:p>
            <a:r>
              <a:rPr lang="en-US" altLang="ja-JP" sz="1600" b="1" dirty="0">
                <a:solidFill>
                  <a:srgbClr val="3333FF"/>
                </a:solidFill>
                <a:cs typeface="Arial" panose="020B0604020202020204" pitchFamily="34" charset="0"/>
              </a:rPr>
              <a:t>NICT</a:t>
            </a:r>
            <a:r>
              <a:rPr lang="ja-JP" altLang="en-US" sz="1600" b="1" dirty="0">
                <a:solidFill>
                  <a:srgbClr val="3333FF"/>
                </a:solidFill>
                <a:cs typeface="Arial" panose="020B0604020202020204" pitchFamily="34" charset="0"/>
              </a:rPr>
              <a:t>報道発表：</a:t>
            </a:r>
            <a:r>
              <a:rPr lang="en-US" altLang="ja-JP" sz="1600" b="1" dirty="0">
                <a:solidFill>
                  <a:srgbClr val="3333FF"/>
                </a:solidFill>
                <a:cs typeface="Arial" panose="020B0604020202020204" pitchFamily="34" charset="0"/>
              </a:rPr>
              <a:t>2016</a:t>
            </a:r>
            <a:r>
              <a:rPr lang="ja-JP" altLang="en-US" sz="1600" b="1" dirty="0">
                <a:solidFill>
                  <a:srgbClr val="3333FF"/>
                </a:solidFill>
                <a:cs typeface="Arial" panose="020B0604020202020204" pitchFamily="34" charset="0"/>
              </a:rPr>
              <a:t>年</a:t>
            </a:r>
            <a:r>
              <a:rPr lang="en-US" altLang="ja-JP" sz="1600" b="1" dirty="0">
                <a:solidFill>
                  <a:srgbClr val="3333FF"/>
                </a:solidFill>
                <a:cs typeface="Arial" panose="020B0604020202020204" pitchFamily="34" charset="0"/>
              </a:rPr>
              <a:t>4</a:t>
            </a:r>
            <a:r>
              <a:rPr lang="ja-JP" altLang="en-US" sz="1600" b="1" dirty="0">
                <a:solidFill>
                  <a:srgbClr val="3333FF"/>
                </a:solidFill>
                <a:cs typeface="Arial" panose="020B0604020202020204" pitchFamily="34" charset="0"/>
              </a:rPr>
              <a:t>月</a:t>
            </a:r>
            <a:r>
              <a:rPr lang="en-US" altLang="ja-JP" sz="1600" b="1" dirty="0">
                <a:solidFill>
                  <a:srgbClr val="3333FF"/>
                </a:solidFill>
                <a:cs typeface="Arial" panose="020B0604020202020204" pitchFamily="34" charset="0"/>
              </a:rPr>
              <a:t>12</a:t>
            </a:r>
            <a:r>
              <a:rPr lang="ja-JP" altLang="en-US" sz="1600" b="1" dirty="0">
                <a:solidFill>
                  <a:srgbClr val="3333FF"/>
                </a:solidFill>
                <a:cs typeface="Arial" panose="020B0604020202020204" pitchFamily="34" charset="0"/>
              </a:rPr>
              <a:t>日　</a:t>
            </a:r>
            <a:endParaRPr lang="en-US" altLang="ja-JP" sz="1600" b="1" dirty="0">
              <a:solidFill>
                <a:srgbClr val="3333FF"/>
              </a:solidFill>
              <a:cs typeface="Arial" panose="020B0604020202020204" pitchFamily="34" charset="0"/>
            </a:endParaRPr>
          </a:p>
          <a:p>
            <a:r>
              <a:rPr lang="en-US" altLang="ja-JP" sz="1600" dirty="0">
                <a:solidFill>
                  <a:srgbClr val="3333FF"/>
                </a:solidFill>
                <a:cs typeface="Arial" panose="020B0604020202020204" pitchFamily="34" charset="0"/>
              </a:rPr>
              <a:t>http://www.nict.go.jp/press/2016/04/12-2.html</a:t>
            </a:r>
            <a:endParaRPr lang="ja-JP" altLang="en-US" sz="1600" b="1" dirty="0">
              <a:solidFill>
                <a:srgbClr val="3333FF"/>
              </a:solidFill>
              <a:cs typeface="Arial" panose="020B0604020202020204" pitchFamily="34" charset="0"/>
            </a:endParaRPr>
          </a:p>
        </p:txBody>
      </p:sp>
      <p:sp>
        <p:nvSpPr>
          <p:cNvPr id="55" name="テキスト ボックス 54">
            <a:extLst>
              <a:ext uri="{FF2B5EF4-FFF2-40B4-BE49-F238E27FC236}">
                <a16:creationId xmlns:a16="http://schemas.microsoft.com/office/drawing/2014/main" id="{05C2A1B6-1EA2-4DF1-A01D-C07C449ED53B}"/>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無人機／ドローンの秘匿制御飛行</a:t>
            </a:r>
          </a:p>
        </p:txBody>
      </p:sp>
    </p:spTree>
    <p:extLst>
      <p:ext uri="{BB962C8B-B14F-4D97-AF65-F5344CB8AC3E}">
        <p14:creationId xmlns:p14="http://schemas.microsoft.com/office/powerpoint/2010/main" val="3738321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戦場での無人機</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2050" name="Picture 2" descr="画像">
            <a:extLst>
              <a:ext uri="{FF2B5EF4-FFF2-40B4-BE49-F238E27FC236}">
                <a16:creationId xmlns:a16="http://schemas.microsoft.com/office/drawing/2014/main" id="{EE39E552-49FB-6203-9B36-ED728F7D4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00" y="1714489"/>
            <a:ext cx="6068519" cy="455138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4EFFF55-4D8A-22BC-0A39-FCB99A48DE0C}"/>
              </a:ext>
            </a:extLst>
          </p:cNvPr>
          <p:cNvSpPr txBox="1"/>
          <p:nvPr/>
        </p:nvSpPr>
        <p:spPr>
          <a:xfrm>
            <a:off x="10758" y="783619"/>
            <a:ext cx="6919020" cy="830997"/>
          </a:xfrm>
          <a:prstGeom prst="rect">
            <a:avLst/>
          </a:prstGeom>
          <a:noFill/>
        </p:spPr>
        <p:txBody>
          <a:bodyPr wrap="square">
            <a:spAutoFit/>
          </a:bodyPr>
          <a:lstStyle/>
          <a:p>
            <a:pPr algn="ctr"/>
            <a:r>
              <a:rPr lang="ja-JP" altLang="en-US" sz="2400" b="0" i="0" dirty="0">
                <a:solidFill>
                  <a:srgbClr val="0F1419"/>
                </a:solidFill>
                <a:effectLst/>
                <a:latin typeface="BIZ UDPゴシック" panose="020B0400000000000000" pitchFamily="50" charset="-128"/>
                <a:ea typeface="BIZ UDPゴシック" panose="020B0400000000000000" pitchFamily="50" charset="-128"/>
              </a:rPr>
              <a:t>ウクライナの第 </a:t>
            </a:r>
            <a:r>
              <a:rPr lang="en-US" altLang="ja-JP" sz="2400" b="0" i="0" dirty="0">
                <a:solidFill>
                  <a:srgbClr val="0F1419"/>
                </a:solidFill>
                <a:effectLst/>
                <a:latin typeface="BIZ UDPゴシック" panose="020B0400000000000000" pitchFamily="50" charset="-128"/>
                <a:ea typeface="BIZ UDPゴシック" panose="020B0400000000000000" pitchFamily="50" charset="-128"/>
              </a:rPr>
              <a:t>72 </a:t>
            </a:r>
            <a:r>
              <a:rPr lang="ja-JP" altLang="en-US" sz="2400" b="0" i="0" dirty="0">
                <a:solidFill>
                  <a:srgbClr val="0F1419"/>
                </a:solidFill>
                <a:effectLst/>
                <a:latin typeface="BIZ UDPゴシック" panose="020B0400000000000000" pitchFamily="50" charset="-128"/>
                <a:ea typeface="BIZ UDPゴシック" panose="020B0400000000000000" pitchFamily="50" charset="-128"/>
              </a:rPr>
              <a:t>機械化旅団に配備されている徘徊</a:t>
            </a:r>
            <a:r>
              <a:rPr lang="en-US" altLang="ja-JP" sz="2400" b="0" i="0" dirty="0">
                <a:solidFill>
                  <a:srgbClr val="0F1419"/>
                </a:solidFill>
                <a:effectLst/>
                <a:latin typeface="BIZ UDPゴシック" panose="020B0400000000000000" pitchFamily="50" charset="-128"/>
                <a:ea typeface="BIZ UDPゴシック" panose="020B0400000000000000" pitchFamily="50" charset="-128"/>
              </a:rPr>
              <a:t>UAV</a:t>
            </a:r>
            <a:r>
              <a:rPr lang="ja-JP" altLang="en-US" sz="2400" b="0" i="0" dirty="0">
                <a:solidFill>
                  <a:srgbClr val="0F1419"/>
                </a:solidFill>
                <a:effectLst/>
                <a:latin typeface="BIZ UDPゴシック" panose="020B0400000000000000" pitchFamily="50" charset="-128"/>
                <a:ea typeface="BIZ UDPゴシック" panose="020B0400000000000000" pitchFamily="50" charset="-128"/>
              </a:rPr>
              <a:t>。</a:t>
            </a:r>
            <a:endParaRPr lang="en-US" altLang="ja-JP" sz="2400" b="0" i="0" dirty="0">
              <a:solidFill>
                <a:srgbClr val="0F1419"/>
              </a:solidFill>
              <a:effectLst/>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1736A310-8300-5DA4-4628-49E71C84C6E7}"/>
              </a:ext>
            </a:extLst>
          </p:cNvPr>
          <p:cNvSpPr txBox="1"/>
          <p:nvPr/>
        </p:nvSpPr>
        <p:spPr>
          <a:xfrm>
            <a:off x="0" y="5896546"/>
            <a:ext cx="5075846" cy="369332"/>
          </a:xfrm>
          <a:prstGeom prst="rect">
            <a:avLst/>
          </a:prstGeom>
          <a:noFill/>
        </p:spPr>
        <p:txBody>
          <a:bodyPr wrap="square">
            <a:spAutoFit/>
          </a:bodyPr>
          <a:lstStyle/>
          <a:p>
            <a:pPr algn="ctr"/>
            <a:r>
              <a:rPr lang="en-US" altLang="ja-JP" sz="1800" b="0" i="0" dirty="0">
                <a:solidFill>
                  <a:schemeClr val="bg1"/>
                </a:solidFill>
                <a:effectLst/>
                <a:latin typeface="BIZ UDPゴシック" panose="020B0400000000000000" pitchFamily="50" charset="-128"/>
                <a:ea typeface="BIZ UDPゴシック" panose="020B0400000000000000" pitchFamily="50" charset="-128"/>
              </a:rPr>
              <a:t>1kg RKG-3 </a:t>
            </a:r>
            <a:r>
              <a:rPr lang="ja-JP" altLang="en-US" sz="1800" b="0" i="0" dirty="0">
                <a:solidFill>
                  <a:schemeClr val="bg1"/>
                </a:solidFill>
                <a:effectLst/>
                <a:latin typeface="BIZ UDPゴシック" panose="020B0400000000000000" pitchFamily="50" charset="-128"/>
                <a:ea typeface="BIZ UDPゴシック" panose="020B0400000000000000" pitchFamily="50" charset="-128"/>
              </a:rPr>
              <a:t>型の対戦車榴弾弾を装備</a:t>
            </a:r>
            <a:endParaRPr lang="ja-JP" altLang="en-US" sz="1800"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FE191F9B-F888-6AD6-D6F8-6209275D18B2}"/>
              </a:ext>
            </a:extLst>
          </p:cNvPr>
          <p:cNvSpPr txBox="1"/>
          <p:nvPr/>
        </p:nvSpPr>
        <p:spPr>
          <a:xfrm>
            <a:off x="2369370" y="6503170"/>
            <a:ext cx="6094206" cy="369332"/>
          </a:xfrm>
          <a:prstGeom prst="rect">
            <a:avLst/>
          </a:prstGeom>
          <a:noFill/>
        </p:spPr>
        <p:txBody>
          <a:bodyPr wrap="square">
            <a:spAutoFit/>
          </a:bodyPr>
          <a:lstStyle/>
          <a:p>
            <a:pPr algn="ctr"/>
            <a:r>
              <a:rPr lang="en-US" altLang="ja-JP" dirty="0">
                <a:latin typeface="Amasis MT Pro Medium" panose="02040604050005020304" pitchFamily="18" charset="0"/>
              </a:rPr>
              <a:t>https://twitter.com/Osinttechnical</a:t>
            </a:r>
            <a:endParaRPr lang="ja-JP" altLang="en-US" dirty="0">
              <a:latin typeface="Amasis MT Pro Medium" panose="02040604050005020304" pitchFamily="18" charset="0"/>
            </a:endParaRPr>
          </a:p>
        </p:txBody>
      </p:sp>
      <p:pic>
        <p:nvPicPr>
          <p:cNvPr id="2054" name="Picture 6" descr="画像">
            <a:extLst>
              <a:ext uri="{FF2B5EF4-FFF2-40B4-BE49-F238E27FC236}">
                <a16:creationId xmlns:a16="http://schemas.microsoft.com/office/drawing/2014/main" id="{34C3042B-736C-87EE-ADF8-5E89408DB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135" y="523220"/>
            <a:ext cx="3567972" cy="633478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182334AE-CC42-B382-76AF-9AFF7453244B}"/>
              </a:ext>
            </a:extLst>
          </p:cNvPr>
          <p:cNvSpPr txBox="1"/>
          <p:nvPr/>
        </p:nvSpPr>
        <p:spPr>
          <a:xfrm>
            <a:off x="7302971" y="5926905"/>
            <a:ext cx="3667442" cy="923330"/>
          </a:xfrm>
          <a:prstGeom prst="rect">
            <a:avLst/>
          </a:prstGeom>
          <a:noFill/>
        </p:spPr>
        <p:txBody>
          <a:bodyPr wrap="square">
            <a:spAutoFit/>
          </a:bodyPr>
          <a:lstStyle/>
          <a:p>
            <a:r>
              <a:rPr lang="ja-JP" altLang="en-US" b="0" i="0" dirty="0">
                <a:solidFill>
                  <a:schemeClr val="bg1"/>
                </a:solidFill>
                <a:effectLst/>
                <a:latin typeface="BIZ UDPゴシック" panose="020B0400000000000000" pitchFamily="50" charset="-128"/>
                <a:ea typeface="BIZ UDPゴシック" panose="020B0400000000000000" pitchFamily="50" charset="-128"/>
              </a:rPr>
              <a:t>ウクライナの</a:t>
            </a:r>
            <a:r>
              <a:rPr lang="en-US" altLang="ja-JP" b="0" i="0" dirty="0">
                <a:solidFill>
                  <a:schemeClr val="bg1"/>
                </a:solidFill>
                <a:effectLst/>
                <a:latin typeface="BIZ UDPゴシック" panose="020B0400000000000000" pitchFamily="50" charset="-128"/>
                <a:ea typeface="BIZ UDPゴシック" panose="020B0400000000000000" pitchFamily="50" charset="-128"/>
              </a:rPr>
              <a:t>AHS Krab SPG</a:t>
            </a:r>
            <a:r>
              <a:rPr lang="ja-JP" altLang="en-US" b="0" i="0" dirty="0">
                <a:solidFill>
                  <a:schemeClr val="bg1"/>
                </a:solidFill>
                <a:effectLst/>
                <a:latin typeface="BIZ UDPゴシック" panose="020B0400000000000000" pitchFamily="50" charset="-128"/>
                <a:ea typeface="BIZ UDPゴシック" panose="020B0400000000000000" pitchFamily="50" charset="-128"/>
              </a:rPr>
              <a:t>のドローン防止ネットに引っかかったロシアの</a:t>
            </a:r>
            <a:r>
              <a:rPr lang="en-US" altLang="ja-JP" b="0" i="0" dirty="0">
                <a:solidFill>
                  <a:schemeClr val="bg1"/>
                </a:solidFill>
                <a:effectLst/>
                <a:latin typeface="BIZ UDPゴシック" panose="020B0400000000000000" pitchFamily="50" charset="-128"/>
                <a:ea typeface="BIZ UDPゴシック" panose="020B0400000000000000" pitchFamily="50" charset="-128"/>
              </a:rPr>
              <a:t>ZALA Lancet</a:t>
            </a:r>
            <a:r>
              <a:rPr lang="ja-JP" altLang="en-US" b="0" i="0" dirty="0">
                <a:solidFill>
                  <a:schemeClr val="bg1"/>
                </a:solidFill>
                <a:effectLst/>
                <a:latin typeface="BIZ UDPゴシック" panose="020B0400000000000000" pitchFamily="50" charset="-128"/>
                <a:ea typeface="BIZ UDPゴシック" panose="020B0400000000000000" pitchFamily="50" charset="-128"/>
              </a:rPr>
              <a:t>徘徊</a:t>
            </a:r>
            <a:r>
              <a:rPr lang="en-US" altLang="ja-JP" b="0" i="0" dirty="0">
                <a:solidFill>
                  <a:schemeClr val="bg1"/>
                </a:solidFill>
                <a:effectLst/>
                <a:latin typeface="BIZ UDPゴシック" panose="020B0400000000000000" pitchFamily="50" charset="-128"/>
                <a:ea typeface="BIZ UDPゴシック" panose="020B0400000000000000" pitchFamily="50" charset="-128"/>
              </a:rPr>
              <a:t>UAV</a:t>
            </a:r>
            <a:r>
              <a:rPr lang="ja-JP" altLang="en-US" b="0" i="0" dirty="0">
                <a:solidFill>
                  <a:schemeClr val="bg1"/>
                </a:solidFill>
                <a:effectLst/>
                <a:latin typeface="BIZ UDPゴシック" panose="020B0400000000000000" pitchFamily="50" charset="-128"/>
                <a:ea typeface="BIZ UDPゴシック" panose="020B0400000000000000" pitchFamily="50" charset="-128"/>
              </a:rPr>
              <a:t>。</a:t>
            </a:r>
            <a:endParaRPr lang="ja-JP" altLang="en-US"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21752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descr="衛星のcg&#10;&#10;自動的に生成された説明">
            <a:extLst>
              <a:ext uri="{FF2B5EF4-FFF2-40B4-BE49-F238E27FC236}">
                <a16:creationId xmlns:a16="http://schemas.microsoft.com/office/drawing/2014/main" id="{B937F4FE-D096-4118-9B62-F16079286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440" y="223392"/>
            <a:ext cx="9126559" cy="6644134"/>
          </a:xfrm>
          <a:prstGeom prst="rect">
            <a:avLst/>
          </a:prstGeom>
        </p:spPr>
      </p:pic>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a:solidFill>
                  <a:schemeClr val="bg1"/>
                </a:solidFill>
                <a:latin typeface="Meiryo UI" panose="020B0604030504040204" pitchFamily="50" charset="-128"/>
                <a:ea typeface="Meiryo UI" panose="020B0604030504040204" pitchFamily="50" charset="-128"/>
              </a:rPr>
              <a:t>Directed-Energy Weapons</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29323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é¢é£ç»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32" y="2709317"/>
            <a:ext cx="5265511" cy="394913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ãã¦ã£ã°ã« å°å³ãã®ç»åæ¤ç´¢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575" y="3411084"/>
            <a:ext cx="4517899" cy="324051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153529" y="1149906"/>
            <a:ext cx="6096000" cy="1477328"/>
          </a:xfrm>
          <a:prstGeom prst="rect">
            <a:avLst/>
          </a:prstGeom>
        </p:spPr>
        <p:txBody>
          <a:bodyPr>
            <a:spAutoFit/>
          </a:bodyPr>
          <a:lstStyle/>
          <a:p>
            <a:r>
              <a:rPr lang="ja-JP" altLang="en-US" dirty="0">
                <a:solidFill>
                  <a:srgbClr val="333333"/>
                </a:solidFill>
                <a:latin typeface="Arial Black" panose="020B0A04020102020204" pitchFamily="34" charset="0"/>
                <a:ea typeface="UD デジタル 教科書体 NK-R" panose="02020400000000000000" pitchFamily="18" charset="-128"/>
              </a:rPr>
              <a:t>中国の新疆ウイグル自治区の衛星破壊レーザー兵器基地の存在が初めて明らかになった。</a:t>
            </a:r>
            <a:endParaRPr lang="en-US" altLang="ja-JP" dirty="0">
              <a:solidFill>
                <a:srgbClr val="333333"/>
              </a:solidFill>
              <a:latin typeface="Arial Black" panose="020B0A04020102020204" pitchFamily="34" charset="0"/>
              <a:ea typeface="UD デジタル 教科書体 NK-R" panose="02020400000000000000" pitchFamily="18" charset="-128"/>
            </a:endParaRPr>
          </a:p>
          <a:p>
            <a:r>
              <a:rPr lang="ja-JP" altLang="en-US" dirty="0">
                <a:solidFill>
                  <a:srgbClr val="333333"/>
                </a:solidFill>
                <a:latin typeface="Arial Black" panose="020B0A04020102020204" pitchFamily="34" charset="0"/>
                <a:ea typeface="UD デジタル 教科書体 NK-R" panose="02020400000000000000" pitchFamily="18" charset="-128"/>
              </a:rPr>
              <a:t>この基地は、自治区の区都ウイグルの南、約２３０㌔にあり、インド軍退役大佐で衛星写真分析の専門家ビナヤク・バット氏が発見。</a:t>
            </a:r>
            <a:endParaRPr lang="ja-JP" altLang="en-US" dirty="0">
              <a:latin typeface="Arial Black" panose="020B0A04020102020204" pitchFamily="34" charset="0"/>
              <a:ea typeface="UD デジタル 教科書体 NK-R" panose="02020400000000000000" pitchFamily="18" charset="-128"/>
            </a:endParaRPr>
          </a:p>
        </p:txBody>
      </p:sp>
      <p:pic>
        <p:nvPicPr>
          <p:cNvPr id="8" name="図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49529" y="962722"/>
            <a:ext cx="3570742" cy="238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14"/>
          <p:cNvSpPr txBox="1">
            <a:spLocks noChangeArrowheads="1"/>
          </p:cNvSpPr>
          <p:nvPr/>
        </p:nvSpPr>
        <p:spPr bwMode="auto">
          <a:xfrm>
            <a:off x="8575000" y="996713"/>
            <a:ext cx="143986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dirty="0">
                <a:solidFill>
                  <a:schemeClr val="bg1"/>
                </a:solidFill>
                <a:latin typeface="Meiryo UI" panose="020B0604030504040204" pitchFamily="50" charset="-128"/>
                <a:ea typeface="Meiryo UI" panose="020B0604030504040204" pitchFamily="50" charset="-128"/>
              </a:rPr>
              <a:t>情報収集衛星</a:t>
            </a:r>
          </a:p>
        </p:txBody>
      </p:sp>
      <p:sp>
        <p:nvSpPr>
          <p:cNvPr id="10" name="テキスト ボックス 1"/>
          <p:cNvSpPr txBox="1">
            <a:spLocks noChangeArrowheads="1"/>
          </p:cNvSpPr>
          <p:nvPr/>
        </p:nvSpPr>
        <p:spPr bwMode="auto">
          <a:xfrm>
            <a:off x="9820271" y="1524576"/>
            <a:ext cx="224155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800" dirty="0">
                <a:latin typeface="Meiryo UI" panose="020B0604030504040204" pitchFamily="50" charset="-128"/>
                <a:ea typeface="Meiryo UI" panose="020B0604030504040204" pitchFamily="50" charset="-128"/>
              </a:rPr>
              <a:t>日本の</a:t>
            </a:r>
            <a:endParaRPr lang="en-US" altLang="ja-JP" sz="1800" dirty="0">
              <a:latin typeface="Meiryo UI" panose="020B0604030504040204" pitchFamily="50" charset="-128"/>
              <a:ea typeface="Meiryo UI" panose="020B0604030504040204" pitchFamily="50" charset="-128"/>
            </a:endParaRPr>
          </a:p>
          <a:p>
            <a:pPr algn="ctr">
              <a:spcBef>
                <a:spcPct val="0"/>
              </a:spcBef>
              <a:buFontTx/>
              <a:buNone/>
            </a:pPr>
            <a:r>
              <a:rPr lang="ja-JP" altLang="en-US" sz="1800" dirty="0">
                <a:latin typeface="Meiryo UI" panose="020B0604030504040204" pitchFamily="50" charset="-128"/>
                <a:ea typeface="Meiryo UI" panose="020B0604030504040204" pitchFamily="50" charset="-128"/>
              </a:rPr>
              <a:t>情報収集衛星が</a:t>
            </a:r>
            <a:endParaRPr lang="en-US" altLang="ja-JP" sz="1800" dirty="0">
              <a:latin typeface="Meiryo UI" panose="020B0604030504040204" pitchFamily="50" charset="-128"/>
              <a:ea typeface="Meiryo UI" panose="020B0604030504040204" pitchFamily="50" charset="-128"/>
            </a:endParaRPr>
          </a:p>
          <a:p>
            <a:pPr algn="ctr">
              <a:spcBef>
                <a:spcPct val="0"/>
              </a:spcBef>
              <a:buFontTx/>
              <a:buNone/>
            </a:pPr>
            <a:r>
              <a:rPr lang="ja-JP" altLang="en-US" sz="1800" dirty="0">
                <a:latin typeface="Meiryo UI" panose="020B0604030504040204" pitchFamily="50" charset="-128"/>
                <a:ea typeface="Meiryo UI" panose="020B0604030504040204" pitchFamily="50" charset="-128"/>
              </a:rPr>
              <a:t>中国上空で機能停止。</a:t>
            </a:r>
            <a:endParaRPr lang="en-US" altLang="ja-JP" sz="1800" dirty="0">
              <a:latin typeface="Meiryo UI" panose="020B0604030504040204" pitchFamily="50" charset="-128"/>
              <a:ea typeface="Meiryo UI" panose="020B0604030504040204" pitchFamily="50" charset="-128"/>
            </a:endParaRPr>
          </a:p>
          <a:p>
            <a:pPr algn="ct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2016</a:t>
            </a:r>
            <a:r>
              <a:rPr lang="ja-JP" altLang="en-US" sz="1600" dirty="0">
                <a:latin typeface="Meiryo UI" panose="020B0604030504040204" pitchFamily="50" charset="-128"/>
                <a:ea typeface="Meiryo UI" panose="020B0604030504040204" pitchFamily="50" charset="-128"/>
              </a:rPr>
              <a:t>年</a:t>
            </a:r>
            <a:r>
              <a:rPr lang="ja-JP" altLang="en-US" sz="2000" dirty="0">
                <a:solidFill>
                  <a:srgbClr val="C00000"/>
                </a:solidFill>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月）</a:t>
            </a:r>
          </a:p>
        </p:txBody>
      </p:sp>
      <p:sp>
        <p:nvSpPr>
          <p:cNvPr id="11" name="テキスト ボックス 10">
            <a:extLst>
              <a:ext uri="{FF2B5EF4-FFF2-40B4-BE49-F238E27FC236}">
                <a16:creationId xmlns:a16="http://schemas.microsoft.com/office/drawing/2014/main" id="{C96C9659-7644-4322-B50E-EB85891AAC3B}"/>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中国の衛星破壊兵器</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59754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spxdaily.com/images-hg/lockheed-martin-raygun-laser-high-energy-laser-and-integrated-optical-dazzler-with-surveillance-helios-h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037" y="1378256"/>
            <a:ext cx="571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6336037" y="6140756"/>
            <a:ext cx="5714999" cy="615553"/>
          </a:xfrm>
          <a:prstGeom prst="rect">
            <a:avLst/>
          </a:prstGeom>
          <a:noFill/>
        </p:spPr>
        <p:txBody>
          <a:bodyPr wrap="square" rtlCol="0">
            <a:spAutoFit/>
          </a:bodyPr>
          <a:lstStyle/>
          <a:p>
            <a:pPr algn="ctr"/>
            <a:r>
              <a:rPr kumimoji="1" lang="ja-JP" altLang="en-US" dirty="0">
                <a:latin typeface="UD デジタル 教科書体 NP-R" panose="02020400000000000000" pitchFamily="18" charset="-128"/>
                <a:ea typeface="UD デジタル 教科書体 NP-R" panose="02020400000000000000" pitchFamily="18" charset="-128"/>
              </a:rPr>
              <a:t>艦艇防衛用レーザー（</a:t>
            </a:r>
            <a:r>
              <a:rPr kumimoji="1" lang="en-US" altLang="ja-JP" dirty="0">
                <a:latin typeface="UD デジタル 教科書体 NP-R" panose="02020400000000000000" pitchFamily="18" charset="-128"/>
                <a:ea typeface="UD デジタル 教科書体 NP-R" panose="02020400000000000000" pitchFamily="18" charset="-128"/>
              </a:rPr>
              <a:t>HELIOS</a:t>
            </a:r>
            <a:r>
              <a:rPr kumimoji="1" lang="ja-JP" altLang="en-US" dirty="0">
                <a:latin typeface="UD デジタル 教科書体 NP-R" panose="02020400000000000000" pitchFamily="18" charset="-128"/>
                <a:ea typeface="UD デジタル 教科書体 NP-R" panose="02020400000000000000" pitchFamily="18" charset="-128"/>
              </a:rPr>
              <a:t>）</a:t>
            </a:r>
            <a:r>
              <a:rPr kumimoji="1" lang="en-US" altLang="ja-JP" sz="1600" dirty="0">
                <a:latin typeface="UD デジタル 教科書体 NP-R" panose="02020400000000000000" pitchFamily="18" charset="-128"/>
                <a:ea typeface="UD デジタル 教科書体 NP-R" panose="02020400000000000000" pitchFamily="18" charset="-128"/>
              </a:rPr>
              <a:t>60</a:t>
            </a:r>
            <a:r>
              <a:rPr lang="en-US" altLang="ja-JP" sz="1600" dirty="0">
                <a:latin typeface="UD デジタル 教科書体 NP-R" panose="02020400000000000000" pitchFamily="18" charset="-128"/>
                <a:ea typeface="UD デジタル 教科書体 NP-R" panose="02020400000000000000" pitchFamily="18" charset="-128"/>
              </a:rPr>
              <a:t>kW-class</a:t>
            </a:r>
            <a:endParaRPr kumimoji="1" lang="en-US" altLang="ja-JP" dirty="0">
              <a:latin typeface="UD デジタル 教科書体 NP-R" panose="02020400000000000000" pitchFamily="18" charset="-128"/>
              <a:ea typeface="UD デジタル 教科書体 NP-R" panose="02020400000000000000" pitchFamily="18" charset="-128"/>
            </a:endParaRPr>
          </a:p>
          <a:p>
            <a:pPr algn="ctr"/>
            <a:r>
              <a:rPr lang="en-US" altLang="ja-JP" sz="1600" dirty="0"/>
              <a:t>High Energy Laser and Integrated Optical-dazzler with Surveillance</a:t>
            </a:r>
            <a:endParaRPr kumimoji="1" lang="ja-JP" altLang="en-US" sz="1600" dirty="0">
              <a:latin typeface="UD デジタル 教科書体 NP-R" panose="02020400000000000000" pitchFamily="18" charset="-128"/>
              <a:ea typeface="UD デジタル 教科書体 NP-R" panose="02020400000000000000" pitchFamily="18" charset="-128"/>
            </a:endParaRPr>
          </a:p>
        </p:txBody>
      </p:sp>
      <p:pic>
        <p:nvPicPr>
          <p:cNvPr id="6146" name="Picture 2" descr="http://www.spxdaily.com/images-hg/high-energy-laser-tactical-vehicle-demonstrato-hel-tvd-h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78256"/>
            <a:ext cx="571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1123261" y="6140756"/>
            <a:ext cx="4230477" cy="646331"/>
          </a:xfrm>
          <a:prstGeom prst="rect">
            <a:avLst/>
          </a:prstGeom>
          <a:noFill/>
        </p:spPr>
        <p:txBody>
          <a:bodyPr wrap="square" rtlCol="0">
            <a:spAutoFit/>
          </a:bodyPr>
          <a:lstStyle/>
          <a:p>
            <a:pPr algn="ctr"/>
            <a:r>
              <a:rPr lang="en-US" altLang="ja-JP" dirty="0">
                <a:latin typeface="UD デジタル 教科書体 NP-R" panose="02020400000000000000" pitchFamily="18" charset="-128"/>
                <a:ea typeface="UD デジタル 教科書体 NP-R" panose="02020400000000000000" pitchFamily="18" charset="-128"/>
              </a:rPr>
              <a:t>HEL Tactical Vehicle Demonstrator</a:t>
            </a:r>
          </a:p>
          <a:p>
            <a:pPr algn="ctr"/>
            <a:r>
              <a:rPr lang="en-US" altLang="ja-JP" dirty="0"/>
              <a:t>100 kW-class solid state laser</a:t>
            </a:r>
            <a:endParaRPr kumimoji="1" lang="ja-JP" altLang="en-US" dirty="0">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p:cNvSpPr txBox="1"/>
          <p:nvPr/>
        </p:nvSpPr>
        <p:spPr>
          <a:xfrm>
            <a:off x="2053854" y="717244"/>
            <a:ext cx="8232074" cy="523220"/>
          </a:xfrm>
          <a:prstGeom prst="rect">
            <a:avLst/>
          </a:prstGeom>
          <a:noFill/>
        </p:spPr>
        <p:txBody>
          <a:bodyPr wrap="square" rtlCol="0">
            <a:spAutoFit/>
          </a:bodyPr>
          <a:lstStyle/>
          <a:p>
            <a:pPr algn="ctr"/>
            <a:r>
              <a:rPr kumimoji="1" lang="ja-JP" altLang="en-US" sz="2800" b="1" dirty="0">
                <a:solidFill>
                  <a:schemeClr val="accent1">
                    <a:lumMod val="50000"/>
                  </a:schemeClr>
                </a:solidFill>
                <a:latin typeface="Arial Black" panose="020B0A04020102020204" pitchFamily="34" charset="0"/>
                <a:ea typeface="UD デジタル 教科書体 NK-R" panose="02020400000000000000" pitchFamily="18" charset="-128"/>
              </a:rPr>
              <a:t>ロシア軍は、ウクライナで</a:t>
            </a:r>
            <a:r>
              <a:rPr kumimoji="1" lang="ja-JP" altLang="en-US" sz="2800" b="1" dirty="0">
                <a:solidFill>
                  <a:srgbClr val="C00000"/>
                </a:solidFill>
                <a:latin typeface="Arial Black" panose="020B0A04020102020204" pitchFamily="34" charset="0"/>
                <a:ea typeface="UD デジタル 教科書体 NK-R" panose="02020400000000000000" pitchFamily="18" charset="-128"/>
              </a:rPr>
              <a:t>ドローン</a:t>
            </a:r>
            <a:r>
              <a:rPr kumimoji="1" lang="ja-JP" altLang="en-US" sz="2800" b="1" dirty="0">
                <a:solidFill>
                  <a:schemeClr val="accent1">
                    <a:lumMod val="50000"/>
                  </a:schemeClr>
                </a:solidFill>
                <a:latin typeface="Arial Black" panose="020B0A04020102020204" pitchFamily="34" charset="0"/>
                <a:ea typeface="UD デジタル 教科書体 NK-R" panose="02020400000000000000" pitchFamily="18" charset="-128"/>
              </a:rPr>
              <a:t>を迎撃</a:t>
            </a:r>
            <a:r>
              <a:rPr kumimoji="1" lang="ja-JP" altLang="en-US" sz="1000" b="1" dirty="0">
                <a:solidFill>
                  <a:srgbClr val="C00000"/>
                </a:solidFill>
                <a:latin typeface="Arial Black" panose="020B0A04020102020204" pitchFamily="34" charset="0"/>
                <a:ea typeface="UD デジタル 教科書体 NK-R" panose="02020400000000000000" pitchFamily="18" charset="-128"/>
              </a:rPr>
              <a:t>？</a:t>
            </a:r>
            <a:endParaRPr kumimoji="1" lang="ja-JP" altLang="en-US" sz="2800" b="1" dirty="0">
              <a:solidFill>
                <a:srgbClr val="C00000"/>
              </a:solidFill>
              <a:latin typeface="Arial Black" panose="020B0A04020102020204" pitchFamily="34" charset="0"/>
              <a:ea typeface="UD デジタル 教科書体 NK-R" panose="02020400000000000000" pitchFamily="18" charset="-128"/>
            </a:endParaRPr>
          </a:p>
        </p:txBody>
      </p:sp>
      <p:sp>
        <p:nvSpPr>
          <p:cNvPr id="8" name="テキスト ボックス 7">
            <a:extLst>
              <a:ext uri="{FF2B5EF4-FFF2-40B4-BE49-F238E27FC236}">
                <a16:creationId xmlns:a16="http://schemas.microsoft.com/office/drawing/2014/main" id="{2A9248A6-E508-48FD-AD43-3A3568D43CD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レーザー兵器</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25863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Global Counterspace Capabilities</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13314" name="Picture 2">
            <a:extLst>
              <a:ext uri="{FF2B5EF4-FFF2-40B4-BE49-F238E27FC236}">
                <a16:creationId xmlns:a16="http://schemas.microsoft.com/office/drawing/2014/main" id="{6CBCF9BF-8D33-4DD0-8983-51C99C6E8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31" y="1178555"/>
            <a:ext cx="3676650" cy="503731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D949C10E-7E1F-42CB-8C63-D13E2E84AD66}"/>
              </a:ext>
            </a:extLst>
          </p:cNvPr>
          <p:cNvSpPr txBox="1"/>
          <p:nvPr/>
        </p:nvSpPr>
        <p:spPr>
          <a:xfrm>
            <a:off x="4569691" y="6596390"/>
            <a:ext cx="3364634" cy="253916"/>
          </a:xfrm>
          <a:prstGeom prst="rect">
            <a:avLst/>
          </a:prstGeom>
          <a:noFill/>
        </p:spPr>
        <p:txBody>
          <a:bodyPr wrap="square">
            <a:spAutoFit/>
          </a:bodyPr>
          <a:lstStyle/>
          <a:p>
            <a:r>
              <a:rPr lang="ja-JP" altLang="en-US" sz="1050" dirty="0">
                <a:latin typeface="BIZ UDPゴシック" panose="020B0400000000000000" pitchFamily="50" charset="-128"/>
                <a:ea typeface="BIZ UDPゴシック" panose="020B0400000000000000" pitchFamily="50" charset="-128"/>
                <a:cs typeface="72 Black" panose="020B0A04030603020204" pitchFamily="34" charset="0"/>
              </a:rPr>
              <a:t>出所：</a:t>
            </a:r>
            <a:r>
              <a:rPr lang="en-US" altLang="ja-JP" sz="1050" dirty="0">
                <a:latin typeface="BIZ UDPゴシック" panose="020B0400000000000000" pitchFamily="50" charset="-128"/>
                <a:ea typeface="BIZ UDPゴシック" panose="020B0400000000000000" pitchFamily="50" charset="-128"/>
                <a:cs typeface="72 Black" panose="020B0A04030603020204" pitchFamily="34" charset="0"/>
              </a:rPr>
              <a:t>https://swfound.org/counterspace</a:t>
            </a:r>
            <a:endParaRPr lang="ja-JP" altLang="en-US" sz="1050" dirty="0">
              <a:latin typeface="BIZ UDPゴシック" panose="020B0400000000000000" pitchFamily="50" charset="-128"/>
              <a:ea typeface="BIZ UDPゴシック" panose="020B0400000000000000" pitchFamily="50" charset="-128"/>
              <a:cs typeface="72 Black" panose="020B0A04030603020204" pitchFamily="34" charset="0"/>
            </a:endParaRPr>
          </a:p>
        </p:txBody>
      </p:sp>
      <p:sp>
        <p:nvSpPr>
          <p:cNvPr id="10" name="テキスト ボックス 9">
            <a:extLst>
              <a:ext uri="{FF2B5EF4-FFF2-40B4-BE49-F238E27FC236}">
                <a16:creationId xmlns:a16="http://schemas.microsoft.com/office/drawing/2014/main" id="{484D6561-D7A8-42AE-9D64-CB424B14F445}"/>
              </a:ext>
            </a:extLst>
          </p:cNvPr>
          <p:cNvSpPr txBox="1"/>
          <p:nvPr/>
        </p:nvSpPr>
        <p:spPr>
          <a:xfrm>
            <a:off x="4276869" y="1178555"/>
            <a:ext cx="7684222" cy="4801314"/>
          </a:xfrm>
          <a:prstGeom prst="rect">
            <a:avLst/>
          </a:prstGeom>
          <a:noFill/>
        </p:spPr>
        <p:txBody>
          <a:bodyPr wrap="square">
            <a:spAutoFit/>
          </a:bodyPr>
          <a:lstStyle/>
          <a:p>
            <a:pPr algn="l" fontAlgn="base"/>
            <a:r>
              <a:rPr lang="en-US" altLang="ja-JP" b="1" i="0" dirty="0">
                <a:solidFill>
                  <a:srgbClr val="333333"/>
                </a:solidFill>
                <a:effectLst/>
                <a:latin typeface="BIZ UDPゴシック" panose="020B0400000000000000" pitchFamily="50" charset="-128"/>
                <a:ea typeface="BIZ UDPゴシック" panose="020B0400000000000000" pitchFamily="50" charset="-128"/>
              </a:rPr>
              <a:t>2022</a:t>
            </a:r>
            <a:r>
              <a:rPr lang="ja-JP" altLang="en-US" b="1" i="0" dirty="0">
                <a:solidFill>
                  <a:srgbClr val="333333"/>
                </a:solidFill>
                <a:effectLst/>
                <a:latin typeface="BIZ UDPゴシック" panose="020B0400000000000000" pitchFamily="50" charset="-128"/>
                <a:ea typeface="BIZ UDPゴシック" panose="020B0400000000000000" pitchFamily="50" charset="-128"/>
              </a:rPr>
              <a:t>年のメジャーアップデート</a:t>
            </a:r>
            <a:r>
              <a:rPr lang="en-US" altLang="ja-JP" b="1" i="0" dirty="0">
                <a:solidFill>
                  <a:srgbClr val="333333"/>
                </a:solidFill>
                <a:effectLst/>
                <a:latin typeface="BIZ UDPゴシック" panose="020B0400000000000000" pitchFamily="50" charset="-128"/>
                <a:ea typeface="BIZ UDPゴシック" panose="020B0400000000000000" pitchFamily="50" charset="-128"/>
              </a:rPr>
              <a:t>:</a:t>
            </a:r>
          </a:p>
          <a:p>
            <a:pPr algn="l" fontAlgn="base"/>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歴史的な米国の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ASAT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プログラム</a:t>
            </a:r>
            <a:r>
              <a:rPr lang="en-US" altLang="ja-JP" b="0" i="0" dirty="0">
                <a:solidFill>
                  <a:srgbClr val="333333"/>
                </a:solidFill>
                <a:effectLst/>
                <a:latin typeface="BIZ UDPゴシック" panose="020B0400000000000000" pitchFamily="50" charset="-128"/>
                <a:ea typeface="BIZ UDPゴシック" panose="020B0400000000000000" pitchFamily="50" charset="-128"/>
              </a:rPr>
              <a:t>(NOTSNIK</a:t>
            </a:r>
            <a:r>
              <a:rPr lang="ja-JP" altLang="en-US" b="0" i="0" dirty="0">
                <a:solidFill>
                  <a:srgbClr val="333333"/>
                </a:solidFill>
                <a:effectLst/>
                <a:latin typeface="BIZ UDPゴシック" panose="020B0400000000000000" pitchFamily="50" charset="-128"/>
                <a:ea typeface="BIZ UDPゴシック" panose="020B0400000000000000" pitchFamily="50" charset="-128"/>
              </a:rPr>
              <a:t>、衛星迎撃プログラム、</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HiHo</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を追加</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アルマズ軍事宇宙ステーションを対象としたミサイル防衛</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en-US" altLang="ja-JP" b="0" i="0" dirty="0">
                <a:solidFill>
                  <a:srgbClr val="333333"/>
                </a:solidFill>
                <a:effectLst/>
                <a:latin typeface="BIZ UDPゴシック" panose="020B0400000000000000" pitchFamily="50" charset="-128"/>
                <a:ea typeface="BIZ UDPゴシック" panose="020B0400000000000000" pitchFamily="50" charset="-128"/>
              </a:rPr>
              <a:t>GEO</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ベルト内の米国の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PAN</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および</a:t>
            </a:r>
            <a:r>
              <a:rPr lang="en-US" altLang="ja-JP" b="0" i="0" dirty="0">
                <a:solidFill>
                  <a:srgbClr val="333333"/>
                </a:solidFill>
                <a:effectLst/>
                <a:latin typeface="BIZ UDPゴシック" panose="020B0400000000000000" pitchFamily="50" charset="-128"/>
                <a:ea typeface="BIZ UDPゴシック" panose="020B0400000000000000" pitchFamily="50" charset="-128"/>
              </a:rPr>
              <a:t>GSSAP</a:t>
            </a:r>
            <a:r>
              <a:rPr lang="ja-JP" altLang="en-US" b="0" i="0" dirty="0">
                <a:solidFill>
                  <a:srgbClr val="333333"/>
                </a:solidFill>
                <a:effectLst/>
                <a:latin typeface="BIZ UDPゴシック" panose="020B0400000000000000" pitchFamily="50" charset="-128"/>
                <a:ea typeface="BIZ UDPゴシック" panose="020B0400000000000000" pitchFamily="50" charset="-128"/>
              </a:rPr>
              <a:t>衛星とロシアの</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Luch</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Olymp</a:t>
            </a:r>
            <a:r>
              <a:rPr lang="en-US" altLang="ja-JP" b="0" i="0" dirty="0">
                <a:solidFill>
                  <a:srgbClr val="333333"/>
                </a:solidFill>
                <a:effectLst/>
                <a:latin typeface="BIZ UDPゴシック" panose="020B0400000000000000" pitchFamily="50" charset="-128"/>
                <a:ea typeface="BIZ UDPゴシック" panose="020B0400000000000000" pitchFamily="50" charset="-128"/>
              </a:rPr>
              <a:t>-K</a:t>
            </a:r>
            <a:r>
              <a:rPr lang="ja-JP" altLang="en-US" b="0" i="0" dirty="0">
                <a:solidFill>
                  <a:srgbClr val="333333"/>
                </a:solidFill>
                <a:effectLst/>
                <a:latin typeface="BIZ UDPゴシック" panose="020B0400000000000000" pitchFamily="50" charset="-128"/>
                <a:ea typeface="BIZ UDPゴシック" panose="020B0400000000000000" pitchFamily="50" charset="-128"/>
              </a:rPr>
              <a:t>衛星の追加の動き</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中国は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SJ-21</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を使用し北斗衛星を破壊</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キプロスとクリミアでの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GPS</a:t>
            </a:r>
            <a:r>
              <a:rPr lang="ja-JP" altLang="en-US" b="0" i="0" dirty="0">
                <a:solidFill>
                  <a:srgbClr val="333333"/>
                </a:solidFill>
                <a:effectLst/>
                <a:latin typeface="BIZ UDPゴシック" panose="020B0400000000000000" pitchFamily="50" charset="-128"/>
                <a:ea typeface="BIZ UDPゴシック" panose="020B0400000000000000" pitchFamily="50" charset="-128"/>
              </a:rPr>
              <a:t>干渉の新しいレポート</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ウクライナにおける電子戦</a:t>
            </a:r>
            <a:r>
              <a:rPr lang="en-US" altLang="ja-JP" b="0" i="0" dirty="0">
                <a:solidFill>
                  <a:srgbClr val="333333"/>
                </a:solidFill>
                <a:effectLst/>
                <a:latin typeface="BIZ UDPゴシック" panose="020B0400000000000000" pitchFamily="50" charset="-128"/>
                <a:ea typeface="BIZ UDPゴシック" panose="020B0400000000000000" pitchFamily="50" charset="-128"/>
              </a:rPr>
              <a:t>(EW)</a:t>
            </a:r>
            <a:r>
              <a:rPr lang="ja-JP" altLang="en-US" b="0" i="0" dirty="0">
                <a:solidFill>
                  <a:srgbClr val="333333"/>
                </a:solidFill>
                <a:effectLst/>
                <a:latin typeface="BIZ UDPゴシック" panose="020B0400000000000000" pitchFamily="50" charset="-128"/>
                <a:ea typeface="BIZ UDPゴシック" panose="020B0400000000000000" pitchFamily="50" charset="-128"/>
              </a:rPr>
              <a:t>機能の展開と使用</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フランス初の軍事宇宙演習「</a:t>
            </a:r>
            <a:r>
              <a:rPr lang="en-US" altLang="ja-JP" b="0" i="0" dirty="0">
                <a:solidFill>
                  <a:srgbClr val="333333"/>
                </a:solidFill>
                <a:effectLst/>
                <a:latin typeface="BIZ UDPゴシック" panose="020B0400000000000000" pitchFamily="50" charset="-128"/>
                <a:ea typeface="BIZ UDPゴシック" panose="020B0400000000000000" pitchFamily="50" charset="-128"/>
              </a:rPr>
              <a:t>ASTERX</a:t>
            </a:r>
            <a:r>
              <a:rPr lang="ja-JP" altLang="en-US" b="0" i="0" dirty="0">
                <a:solidFill>
                  <a:srgbClr val="333333"/>
                </a:solidFill>
                <a:effectLst/>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1201944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8218F817-46DD-4128-A57D-555062113880}"/>
              </a:ext>
            </a:extLst>
          </p:cNvPr>
          <p:cNvPicPr>
            <a:picLocks noChangeAspect="1"/>
          </p:cNvPicPr>
          <p:nvPr/>
        </p:nvPicPr>
        <p:blipFill>
          <a:blip r:embed="rId2"/>
          <a:stretch>
            <a:fillRect/>
          </a:stretch>
        </p:blipFill>
        <p:spPr>
          <a:xfrm>
            <a:off x="19050" y="276225"/>
            <a:ext cx="6076950" cy="6581775"/>
          </a:xfrm>
          <a:prstGeom prst="rect">
            <a:avLst/>
          </a:prstGeom>
        </p:spPr>
      </p:pic>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人工衛星とデブリ</a:t>
            </a:r>
          </a:p>
        </p:txBody>
      </p:sp>
      <p:pic>
        <p:nvPicPr>
          <p:cNvPr id="5" name="図 4">
            <a:extLst>
              <a:ext uri="{FF2B5EF4-FFF2-40B4-BE49-F238E27FC236}">
                <a16:creationId xmlns:a16="http://schemas.microsoft.com/office/drawing/2014/main" id="{0DADBAB5-D0D4-4A02-B36E-86BE43492B0C}"/>
              </a:ext>
            </a:extLst>
          </p:cNvPr>
          <p:cNvPicPr>
            <a:picLocks noChangeAspect="1"/>
          </p:cNvPicPr>
          <p:nvPr/>
        </p:nvPicPr>
        <p:blipFill>
          <a:blip r:embed="rId3"/>
          <a:stretch>
            <a:fillRect/>
          </a:stretch>
        </p:blipFill>
        <p:spPr>
          <a:xfrm>
            <a:off x="6096000" y="1745451"/>
            <a:ext cx="6096000" cy="4378810"/>
          </a:xfrm>
          <a:prstGeom prst="rect">
            <a:avLst/>
          </a:prstGeom>
        </p:spPr>
      </p:pic>
    </p:spTree>
    <p:extLst>
      <p:ext uri="{BB962C8B-B14F-4D97-AF65-F5344CB8AC3E}">
        <p14:creationId xmlns:p14="http://schemas.microsoft.com/office/powerpoint/2010/main" val="2887786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北斗測位衛星システム：</a:t>
            </a:r>
            <a:r>
              <a:rPr lang="en-US" altLang="ja-JP" sz="2800" b="0" i="0" dirty="0" err="1">
                <a:solidFill>
                  <a:schemeClr val="bg1"/>
                </a:solidFill>
                <a:effectLst/>
                <a:latin typeface="Arial" panose="020B0604020202020204" pitchFamily="34" charset="0"/>
              </a:rPr>
              <a:t>BeiDou</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621936B-4185-4240-9BAE-4AA2C58C0ECE}"/>
              </a:ext>
            </a:extLst>
          </p:cNvPr>
          <p:cNvSpPr txBox="1"/>
          <p:nvPr/>
        </p:nvSpPr>
        <p:spPr>
          <a:xfrm>
            <a:off x="1995055" y="6605626"/>
            <a:ext cx="8211127" cy="261610"/>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出所：</a:t>
            </a:r>
            <a:r>
              <a:rPr lang="en-US" altLang="ja-JP" sz="1100" dirty="0">
                <a:latin typeface="BIZ UDPゴシック" panose="020B0400000000000000" pitchFamily="50" charset="-128"/>
                <a:ea typeface="BIZ UDPゴシック" panose="020B0400000000000000" pitchFamily="50" charset="-128"/>
              </a:rPr>
              <a:t>http://www.beidou.gov.cn/</a:t>
            </a:r>
            <a:endParaRPr lang="ja-JP" altLang="en-US" sz="11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36DCFD5E-562A-4A4A-92AF-3F708291E35E}"/>
              </a:ext>
            </a:extLst>
          </p:cNvPr>
          <p:cNvPicPr>
            <a:picLocks noChangeAspect="1"/>
          </p:cNvPicPr>
          <p:nvPr/>
        </p:nvPicPr>
        <p:blipFill>
          <a:blip r:embed="rId2"/>
          <a:stretch>
            <a:fillRect/>
          </a:stretch>
        </p:blipFill>
        <p:spPr>
          <a:xfrm>
            <a:off x="406977" y="621418"/>
            <a:ext cx="11378045" cy="5984208"/>
          </a:xfrm>
          <a:prstGeom prst="rect">
            <a:avLst/>
          </a:prstGeom>
        </p:spPr>
      </p:pic>
    </p:spTree>
    <p:extLst>
      <p:ext uri="{BB962C8B-B14F-4D97-AF65-F5344CB8AC3E}">
        <p14:creationId xmlns:p14="http://schemas.microsoft.com/office/powerpoint/2010/main" val="188097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093154"/>
          </a:xfrm>
          <a:prstGeom prst="rect">
            <a:avLst/>
          </a:prstGeom>
          <a:solidFill>
            <a:schemeClr val="accent6">
              <a:lumMod val="40000"/>
              <a:lumOff val="60000"/>
            </a:schemeClr>
          </a:solidFill>
          <a:ln>
            <a:noFill/>
          </a:ln>
        </p:spPr>
        <p:txBody>
          <a:bodyPr wrap="square" rtlCol="0">
            <a:spAutoFit/>
          </a:bodyPr>
          <a:lstStyle/>
          <a:p>
            <a:pPr algn="ctr"/>
            <a:r>
              <a:rPr kumimoji="1" lang="ja-JP" altLang="en-US" sz="11500" b="1" dirty="0">
                <a:latin typeface="BIZ UDPゴシック" panose="020B0400000000000000" pitchFamily="50" charset="-128"/>
                <a:ea typeface="BIZ UDPゴシック" panose="020B0400000000000000" pitchFamily="50" charset="-128"/>
              </a:rPr>
              <a:t>技術フォーサイト</a:t>
            </a:r>
            <a:endParaRPr kumimoji="1" lang="en-US" altLang="ja-JP" sz="11500" b="1" dirty="0">
              <a:latin typeface="BIZ UDPゴシック" panose="020B0400000000000000" pitchFamily="50" charset="-128"/>
              <a:ea typeface="BIZ UDPゴシック" panose="020B0400000000000000" pitchFamily="50" charset="-128"/>
            </a:endParaRPr>
          </a:p>
          <a:p>
            <a:pPr algn="ctr"/>
            <a:r>
              <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rPr>
              <a:t>エマージングテクノロジー</a:t>
            </a: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3253000"/>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5288340"/>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3079708"/>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5115048"/>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6606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北斗測位衛星システムとロシア</a:t>
            </a:r>
            <a:r>
              <a:rPr lang="en-US" altLang="ja-JP" sz="2800" b="1" dirty="0">
                <a:solidFill>
                  <a:schemeClr val="bg1"/>
                </a:solidFill>
                <a:latin typeface="Meiryo UI" panose="020B0604030504040204" pitchFamily="50" charset="-128"/>
                <a:ea typeface="Meiryo UI" panose="020B0604030504040204" pitchFamily="50" charset="-128"/>
              </a:rPr>
              <a:t>GLONASS</a:t>
            </a:r>
            <a:r>
              <a:rPr lang="ja-JP" altLang="en-US" sz="2800" b="1" dirty="0">
                <a:solidFill>
                  <a:schemeClr val="bg1"/>
                </a:solidFill>
                <a:latin typeface="Meiryo UI" panose="020B0604030504040204" pitchFamily="50" charset="-128"/>
                <a:ea typeface="Meiryo UI" panose="020B0604030504040204" pitchFamily="50" charset="-128"/>
              </a:rPr>
              <a:t>　統合運用</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E665D2B1-0333-4182-8985-AB140148740D}"/>
              </a:ext>
            </a:extLst>
          </p:cNvPr>
          <p:cNvSpPr txBox="1"/>
          <p:nvPr/>
        </p:nvSpPr>
        <p:spPr>
          <a:xfrm>
            <a:off x="819364" y="894725"/>
            <a:ext cx="10965094" cy="923330"/>
          </a:xfrm>
          <a:custGeom>
            <a:avLst/>
            <a:gdLst>
              <a:gd name="connsiteX0" fmla="*/ 0 w 10965094"/>
              <a:gd name="connsiteY0" fmla="*/ 0 h 923330"/>
              <a:gd name="connsiteX1" fmla="*/ 357808 w 10965094"/>
              <a:gd name="connsiteY1" fmla="*/ 0 h 923330"/>
              <a:gd name="connsiteX2" fmla="*/ 934919 w 10965094"/>
              <a:gd name="connsiteY2" fmla="*/ 0 h 923330"/>
              <a:gd name="connsiteX3" fmla="*/ 1731331 w 10965094"/>
              <a:gd name="connsiteY3" fmla="*/ 0 h 923330"/>
              <a:gd name="connsiteX4" fmla="*/ 1979488 w 10965094"/>
              <a:gd name="connsiteY4" fmla="*/ 0 h 923330"/>
              <a:gd name="connsiteX5" fmla="*/ 2775900 w 10965094"/>
              <a:gd name="connsiteY5" fmla="*/ 0 h 923330"/>
              <a:gd name="connsiteX6" fmla="*/ 3133708 w 10965094"/>
              <a:gd name="connsiteY6" fmla="*/ 0 h 923330"/>
              <a:gd name="connsiteX7" fmla="*/ 3491517 w 10965094"/>
              <a:gd name="connsiteY7" fmla="*/ 0 h 923330"/>
              <a:gd name="connsiteX8" fmla="*/ 3958976 w 10965094"/>
              <a:gd name="connsiteY8" fmla="*/ 0 h 923330"/>
              <a:gd name="connsiteX9" fmla="*/ 4645737 w 10965094"/>
              <a:gd name="connsiteY9" fmla="*/ 0 h 923330"/>
              <a:gd name="connsiteX10" fmla="*/ 5442149 w 10965094"/>
              <a:gd name="connsiteY10" fmla="*/ 0 h 923330"/>
              <a:gd name="connsiteX11" fmla="*/ 6238561 w 10965094"/>
              <a:gd name="connsiteY11" fmla="*/ 0 h 923330"/>
              <a:gd name="connsiteX12" fmla="*/ 7034973 w 10965094"/>
              <a:gd name="connsiteY12" fmla="*/ 0 h 923330"/>
              <a:gd name="connsiteX13" fmla="*/ 7283131 w 10965094"/>
              <a:gd name="connsiteY13" fmla="*/ 0 h 923330"/>
              <a:gd name="connsiteX14" fmla="*/ 7969892 w 10965094"/>
              <a:gd name="connsiteY14" fmla="*/ 0 h 923330"/>
              <a:gd name="connsiteX15" fmla="*/ 8327700 w 10965094"/>
              <a:gd name="connsiteY15" fmla="*/ 0 h 923330"/>
              <a:gd name="connsiteX16" fmla="*/ 9124112 w 10965094"/>
              <a:gd name="connsiteY16" fmla="*/ 0 h 923330"/>
              <a:gd name="connsiteX17" fmla="*/ 9701223 w 10965094"/>
              <a:gd name="connsiteY17" fmla="*/ 0 h 923330"/>
              <a:gd name="connsiteX18" fmla="*/ 10168682 w 10965094"/>
              <a:gd name="connsiteY18" fmla="*/ 0 h 923330"/>
              <a:gd name="connsiteX19" fmla="*/ 10416839 w 10965094"/>
              <a:gd name="connsiteY19" fmla="*/ 0 h 923330"/>
              <a:gd name="connsiteX20" fmla="*/ 10965094 w 10965094"/>
              <a:gd name="connsiteY20" fmla="*/ 0 h 923330"/>
              <a:gd name="connsiteX21" fmla="*/ 10965094 w 10965094"/>
              <a:gd name="connsiteY21" fmla="*/ 470898 h 923330"/>
              <a:gd name="connsiteX22" fmla="*/ 10965094 w 10965094"/>
              <a:gd name="connsiteY22" fmla="*/ 923330 h 923330"/>
              <a:gd name="connsiteX23" fmla="*/ 10168682 w 10965094"/>
              <a:gd name="connsiteY23" fmla="*/ 923330 h 923330"/>
              <a:gd name="connsiteX24" fmla="*/ 9701223 w 10965094"/>
              <a:gd name="connsiteY24" fmla="*/ 923330 h 923330"/>
              <a:gd name="connsiteX25" fmla="*/ 9453065 w 10965094"/>
              <a:gd name="connsiteY25" fmla="*/ 923330 h 923330"/>
              <a:gd name="connsiteX26" fmla="*/ 9204908 w 10965094"/>
              <a:gd name="connsiteY26" fmla="*/ 923330 h 923330"/>
              <a:gd name="connsiteX27" fmla="*/ 8847100 w 10965094"/>
              <a:gd name="connsiteY27" fmla="*/ 923330 h 923330"/>
              <a:gd name="connsiteX28" fmla="*/ 8489291 w 10965094"/>
              <a:gd name="connsiteY28" fmla="*/ 923330 h 923330"/>
              <a:gd name="connsiteX29" fmla="*/ 8021832 w 10965094"/>
              <a:gd name="connsiteY29" fmla="*/ 923330 h 923330"/>
              <a:gd name="connsiteX30" fmla="*/ 7444722 w 10965094"/>
              <a:gd name="connsiteY30" fmla="*/ 923330 h 923330"/>
              <a:gd name="connsiteX31" fmla="*/ 7086913 w 10965094"/>
              <a:gd name="connsiteY31" fmla="*/ 923330 h 923330"/>
              <a:gd name="connsiteX32" fmla="*/ 6619454 w 10965094"/>
              <a:gd name="connsiteY32" fmla="*/ 923330 h 923330"/>
              <a:gd name="connsiteX33" fmla="*/ 5823042 w 10965094"/>
              <a:gd name="connsiteY33" fmla="*/ 923330 h 923330"/>
              <a:gd name="connsiteX34" fmla="*/ 5574885 w 10965094"/>
              <a:gd name="connsiteY34" fmla="*/ 923330 h 923330"/>
              <a:gd name="connsiteX35" fmla="*/ 5326727 w 10965094"/>
              <a:gd name="connsiteY35" fmla="*/ 923330 h 923330"/>
              <a:gd name="connsiteX36" fmla="*/ 4749617 w 10965094"/>
              <a:gd name="connsiteY36" fmla="*/ 923330 h 923330"/>
              <a:gd name="connsiteX37" fmla="*/ 4062856 w 10965094"/>
              <a:gd name="connsiteY37" fmla="*/ 923330 h 923330"/>
              <a:gd name="connsiteX38" fmla="*/ 3266444 w 10965094"/>
              <a:gd name="connsiteY38" fmla="*/ 923330 h 923330"/>
              <a:gd name="connsiteX39" fmla="*/ 3018286 w 10965094"/>
              <a:gd name="connsiteY39" fmla="*/ 923330 h 923330"/>
              <a:gd name="connsiteX40" fmla="*/ 2221874 w 10965094"/>
              <a:gd name="connsiteY40" fmla="*/ 923330 h 923330"/>
              <a:gd name="connsiteX41" fmla="*/ 1425462 w 10965094"/>
              <a:gd name="connsiteY41" fmla="*/ 923330 h 923330"/>
              <a:gd name="connsiteX42" fmla="*/ 848352 w 10965094"/>
              <a:gd name="connsiteY42" fmla="*/ 923330 h 923330"/>
              <a:gd name="connsiteX43" fmla="*/ 600195 w 10965094"/>
              <a:gd name="connsiteY43" fmla="*/ 923330 h 923330"/>
              <a:gd name="connsiteX44" fmla="*/ 0 w 10965094"/>
              <a:gd name="connsiteY44" fmla="*/ 923330 h 923330"/>
              <a:gd name="connsiteX45" fmla="*/ 0 w 10965094"/>
              <a:gd name="connsiteY45" fmla="*/ 452432 h 923330"/>
              <a:gd name="connsiteX46" fmla="*/ 0 w 10965094"/>
              <a:gd name="connsiteY46"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965094" h="923330" fill="none" extrusionOk="0">
                <a:moveTo>
                  <a:pt x="0" y="0"/>
                </a:moveTo>
                <a:cubicBezTo>
                  <a:pt x="100798" y="-18927"/>
                  <a:pt x="218222" y="11237"/>
                  <a:pt x="357808" y="0"/>
                </a:cubicBezTo>
                <a:cubicBezTo>
                  <a:pt x="497394" y="-11237"/>
                  <a:pt x="759791" y="22381"/>
                  <a:pt x="934919" y="0"/>
                </a:cubicBezTo>
                <a:cubicBezTo>
                  <a:pt x="1110047" y="-22381"/>
                  <a:pt x="1468872" y="36473"/>
                  <a:pt x="1731331" y="0"/>
                </a:cubicBezTo>
                <a:cubicBezTo>
                  <a:pt x="1993790" y="-36473"/>
                  <a:pt x="1903199" y="11532"/>
                  <a:pt x="1979488" y="0"/>
                </a:cubicBezTo>
                <a:cubicBezTo>
                  <a:pt x="2055777" y="-11532"/>
                  <a:pt x="2527448" y="88775"/>
                  <a:pt x="2775900" y="0"/>
                </a:cubicBezTo>
                <a:cubicBezTo>
                  <a:pt x="3024352" y="-88775"/>
                  <a:pt x="3031511" y="13450"/>
                  <a:pt x="3133708" y="0"/>
                </a:cubicBezTo>
                <a:cubicBezTo>
                  <a:pt x="3235905" y="-13450"/>
                  <a:pt x="3335175" y="14340"/>
                  <a:pt x="3491517" y="0"/>
                </a:cubicBezTo>
                <a:cubicBezTo>
                  <a:pt x="3647859" y="-14340"/>
                  <a:pt x="3801881" y="3453"/>
                  <a:pt x="3958976" y="0"/>
                </a:cubicBezTo>
                <a:cubicBezTo>
                  <a:pt x="4116071" y="-3453"/>
                  <a:pt x="4328197" y="38539"/>
                  <a:pt x="4645737" y="0"/>
                </a:cubicBezTo>
                <a:cubicBezTo>
                  <a:pt x="4963277" y="-38539"/>
                  <a:pt x="5217901" y="43839"/>
                  <a:pt x="5442149" y="0"/>
                </a:cubicBezTo>
                <a:cubicBezTo>
                  <a:pt x="5666397" y="-43839"/>
                  <a:pt x="5893598" y="26668"/>
                  <a:pt x="6238561" y="0"/>
                </a:cubicBezTo>
                <a:cubicBezTo>
                  <a:pt x="6583524" y="-26668"/>
                  <a:pt x="6870885" y="7707"/>
                  <a:pt x="7034973" y="0"/>
                </a:cubicBezTo>
                <a:cubicBezTo>
                  <a:pt x="7199061" y="-7707"/>
                  <a:pt x="7193289" y="24403"/>
                  <a:pt x="7283131" y="0"/>
                </a:cubicBezTo>
                <a:cubicBezTo>
                  <a:pt x="7372973" y="-24403"/>
                  <a:pt x="7801455" y="24910"/>
                  <a:pt x="7969892" y="0"/>
                </a:cubicBezTo>
                <a:cubicBezTo>
                  <a:pt x="8138329" y="-24910"/>
                  <a:pt x="8165260" y="22271"/>
                  <a:pt x="8327700" y="0"/>
                </a:cubicBezTo>
                <a:cubicBezTo>
                  <a:pt x="8490140" y="-22271"/>
                  <a:pt x="8843440" y="92790"/>
                  <a:pt x="9124112" y="0"/>
                </a:cubicBezTo>
                <a:cubicBezTo>
                  <a:pt x="9404784" y="-92790"/>
                  <a:pt x="9497702" y="19426"/>
                  <a:pt x="9701223" y="0"/>
                </a:cubicBezTo>
                <a:cubicBezTo>
                  <a:pt x="9904744" y="-19426"/>
                  <a:pt x="10038862" y="20253"/>
                  <a:pt x="10168682" y="0"/>
                </a:cubicBezTo>
                <a:cubicBezTo>
                  <a:pt x="10298502" y="-20253"/>
                  <a:pt x="10356527" y="12446"/>
                  <a:pt x="10416839" y="0"/>
                </a:cubicBezTo>
                <a:cubicBezTo>
                  <a:pt x="10477151" y="-12446"/>
                  <a:pt x="10696055" y="26980"/>
                  <a:pt x="10965094" y="0"/>
                </a:cubicBezTo>
                <a:cubicBezTo>
                  <a:pt x="10973119" y="118178"/>
                  <a:pt x="10920608" y="338407"/>
                  <a:pt x="10965094" y="470898"/>
                </a:cubicBezTo>
                <a:cubicBezTo>
                  <a:pt x="11009580" y="603389"/>
                  <a:pt x="10956929" y="739799"/>
                  <a:pt x="10965094" y="923330"/>
                </a:cubicBezTo>
                <a:cubicBezTo>
                  <a:pt x="10587249" y="983657"/>
                  <a:pt x="10433634" y="916683"/>
                  <a:pt x="10168682" y="923330"/>
                </a:cubicBezTo>
                <a:cubicBezTo>
                  <a:pt x="9903730" y="929977"/>
                  <a:pt x="9849364" y="908283"/>
                  <a:pt x="9701223" y="923330"/>
                </a:cubicBezTo>
                <a:cubicBezTo>
                  <a:pt x="9553082" y="938377"/>
                  <a:pt x="9530817" y="895312"/>
                  <a:pt x="9453065" y="923330"/>
                </a:cubicBezTo>
                <a:cubicBezTo>
                  <a:pt x="9375313" y="951348"/>
                  <a:pt x="9319975" y="914206"/>
                  <a:pt x="9204908" y="923330"/>
                </a:cubicBezTo>
                <a:cubicBezTo>
                  <a:pt x="9089841" y="932454"/>
                  <a:pt x="8974714" y="902677"/>
                  <a:pt x="8847100" y="923330"/>
                </a:cubicBezTo>
                <a:cubicBezTo>
                  <a:pt x="8719486" y="943983"/>
                  <a:pt x="8617527" y="911046"/>
                  <a:pt x="8489291" y="923330"/>
                </a:cubicBezTo>
                <a:cubicBezTo>
                  <a:pt x="8361055" y="935614"/>
                  <a:pt x="8221331" y="880330"/>
                  <a:pt x="8021832" y="923330"/>
                </a:cubicBezTo>
                <a:cubicBezTo>
                  <a:pt x="7822333" y="966330"/>
                  <a:pt x="7688859" y="855614"/>
                  <a:pt x="7444722" y="923330"/>
                </a:cubicBezTo>
                <a:cubicBezTo>
                  <a:pt x="7200585" y="991046"/>
                  <a:pt x="7244274" y="882506"/>
                  <a:pt x="7086913" y="923330"/>
                </a:cubicBezTo>
                <a:cubicBezTo>
                  <a:pt x="6929552" y="964154"/>
                  <a:pt x="6821771" y="892643"/>
                  <a:pt x="6619454" y="923330"/>
                </a:cubicBezTo>
                <a:cubicBezTo>
                  <a:pt x="6417137" y="954017"/>
                  <a:pt x="6065289" y="867929"/>
                  <a:pt x="5823042" y="923330"/>
                </a:cubicBezTo>
                <a:cubicBezTo>
                  <a:pt x="5580795" y="978731"/>
                  <a:pt x="5645721" y="896458"/>
                  <a:pt x="5574885" y="923330"/>
                </a:cubicBezTo>
                <a:cubicBezTo>
                  <a:pt x="5504049" y="950202"/>
                  <a:pt x="5391322" y="914237"/>
                  <a:pt x="5326727" y="923330"/>
                </a:cubicBezTo>
                <a:cubicBezTo>
                  <a:pt x="5262132" y="932423"/>
                  <a:pt x="4907147" y="922752"/>
                  <a:pt x="4749617" y="923330"/>
                </a:cubicBezTo>
                <a:cubicBezTo>
                  <a:pt x="4592087" y="923908"/>
                  <a:pt x="4397809" y="909602"/>
                  <a:pt x="4062856" y="923330"/>
                </a:cubicBezTo>
                <a:cubicBezTo>
                  <a:pt x="3727903" y="937058"/>
                  <a:pt x="3474579" y="853272"/>
                  <a:pt x="3266444" y="923330"/>
                </a:cubicBezTo>
                <a:cubicBezTo>
                  <a:pt x="3058309" y="993388"/>
                  <a:pt x="3090162" y="920034"/>
                  <a:pt x="3018286" y="923330"/>
                </a:cubicBezTo>
                <a:cubicBezTo>
                  <a:pt x="2946410" y="926626"/>
                  <a:pt x="2529654" y="918488"/>
                  <a:pt x="2221874" y="923330"/>
                </a:cubicBezTo>
                <a:cubicBezTo>
                  <a:pt x="1914094" y="928172"/>
                  <a:pt x="1688183" y="912239"/>
                  <a:pt x="1425462" y="923330"/>
                </a:cubicBezTo>
                <a:cubicBezTo>
                  <a:pt x="1162741" y="934421"/>
                  <a:pt x="992880" y="862929"/>
                  <a:pt x="848352" y="923330"/>
                </a:cubicBezTo>
                <a:cubicBezTo>
                  <a:pt x="703824" y="983731"/>
                  <a:pt x="688812" y="914737"/>
                  <a:pt x="600195" y="923330"/>
                </a:cubicBezTo>
                <a:cubicBezTo>
                  <a:pt x="511578" y="931923"/>
                  <a:pt x="165813" y="897894"/>
                  <a:pt x="0" y="923330"/>
                </a:cubicBezTo>
                <a:cubicBezTo>
                  <a:pt x="-18826" y="699576"/>
                  <a:pt x="45382" y="682086"/>
                  <a:pt x="0" y="452432"/>
                </a:cubicBezTo>
                <a:cubicBezTo>
                  <a:pt x="-45382" y="222778"/>
                  <a:pt x="30615" y="190198"/>
                  <a:pt x="0" y="0"/>
                </a:cubicBezTo>
                <a:close/>
              </a:path>
              <a:path w="10965094" h="923330" stroke="0" extrusionOk="0">
                <a:moveTo>
                  <a:pt x="0" y="0"/>
                </a:moveTo>
                <a:cubicBezTo>
                  <a:pt x="294872" y="-4918"/>
                  <a:pt x="561503" y="26073"/>
                  <a:pt x="796412" y="0"/>
                </a:cubicBezTo>
                <a:cubicBezTo>
                  <a:pt x="1031321" y="-26073"/>
                  <a:pt x="1242465" y="13848"/>
                  <a:pt x="1483173" y="0"/>
                </a:cubicBezTo>
                <a:cubicBezTo>
                  <a:pt x="1723881" y="-13848"/>
                  <a:pt x="1944383" y="9903"/>
                  <a:pt x="2060283" y="0"/>
                </a:cubicBezTo>
                <a:cubicBezTo>
                  <a:pt x="2176183" y="-9903"/>
                  <a:pt x="2525158" y="84203"/>
                  <a:pt x="2856696" y="0"/>
                </a:cubicBezTo>
                <a:cubicBezTo>
                  <a:pt x="3188234" y="-84203"/>
                  <a:pt x="3129131" y="23273"/>
                  <a:pt x="3214504" y="0"/>
                </a:cubicBezTo>
                <a:cubicBezTo>
                  <a:pt x="3299877" y="-23273"/>
                  <a:pt x="3574644" y="5507"/>
                  <a:pt x="3681963" y="0"/>
                </a:cubicBezTo>
                <a:cubicBezTo>
                  <a:pt x="3789282" y="-5507"/>
                  <a:pt x="4221967" y="28943"/>
                  <a:pt x="4368724" y="0"/>
                </a:cubicBezTo>
                <a:cubicBezTo>
                  <a:pt x="4515481" y="-28943"/>
                  <a:pt x="4662017" y="26130"/>
                  <a:pt x="4945835" y="0"/>
                </a:cubicBezTo>
                <a:cubicBezTo>
                  <a:pt x="5229653" y="-26130"/>
                  <a:pt x="5070818" y="6870"/>
                  <a:pt x="5193992" y="0"/>
                </a:cubicBezTo>
                <a:cubicBezTo>
                  <a:pt x="5317166" y="-6870"/>
                  <a:pt x="5677059" y="4918"/>
                  <a:pt x="5990404" y="0"/>
                </a:cubicBezTo>
                <a:cubicBezTo>
                  <a:pt x="6303749" y="-4918"/>
                  <a:pt x="6152159" y="12377"/>
                  <a:pt x="6238561" y="0"/>
                </a:cubicBezTo>
                <a:cubicBezTo>
                  <a:pt x="6324963" y="-12377"/>
                  <a:pt x="6616936" y="44163"/>
                  <a:pt x="6925323" y="0"/>
                </a:cubicBezTo>
                <a:cubicBezTo>
                  <a:pt x="7233710" y="-44163"/>
                  <a:pt x="7396441" y="46530"/>
                  <a:pt x="7612084" y="0"/>
                </a:cubicBezTo>
                <a:cubicBezTo>
                  <a:pt x="7827727" y="-46530"/>
                  <a:pt x="7949643" y="37445"/>
                  <a:pt x="8189194" y="0"/>
                </a:cubicBezTo>
                <a:cubicBezTo>
                  <a:pt x="8428745" y="-37445"/>
                  <a:pt x="8719153" y="52689"/>
                  <a:pt x="8985606" y="0"/>
                </a:cubicBezTo>
                <a:cubicBezTo>
                  <a:pt x="9252059" y="-52689"/>
                  <a:pt x="9478408" y="39111"/>
                  <a:pt x="9672367" y="0"/>
                </a:cubicBezTo>
                <a:cubicBezTo>
                  <a:pt x="9866326" y="-39111"/>
                  <a:pt x="10263077" y="28785"/>
                  <a:pt x="10468779" y="0"/>
                </a:cubicBezTo>
                <a:cubicBezTo>
                  <a:pt x="10674481" y="-28785"/>
                  <a:pt x="10753957" y="22180"/>
                  <a:pt x="10965094" y="0"/>
                </a:cubicBezTo>
                <a:cubicBezTo>
                  <a:pt x="11018396" y="109478"/>
                  <a:pt x="10932742" y="382517"/>
                  <a:pt x="10965094" y="480132"/>
                </a:cubicBezTo>
                <a:cubicBezTo>
                  <a:pt x="10997446" y="577747"/>
                  <a:pt x="10916451" y="738659"/>
                  <a:pt x="10965094" y="923330"/>
                </a:cubicBezTo>
                <a:cubicBezTo>
                  <a:pt x="10801960" y="955077"/>
                  <a:pt x="10700162" y="876512"/>
                  <a:pt x="10497635" y="923330"/>
                </a:cubicBezTo>
                <a:cubicBezTo>
                  <a:pt x="10295108" y="970148"/>
                  <a:pt x="10271264" y="893451"/>
                  <a:pt x="10139826" y="923330"/>
                </a:cubicBezTo>
                <a:cubicBezTo>
                  <a:pt x="10008388" y="953209"/>
                  <a:pt x="9803048" y="864840"/>
                  <a:pt x="9562716" y="923330"/>
                </a:cubicBezTo>
                <a:cubicBezTo>
                  <a:pt x="9322384" y="981820"/>
                  <a:pt x="9269396" y="894563"/>
                  <a:pt x="9095257" y="923330"/>
                </a:cubicBezTo>
                <a:cubicBezTo>
                  <a:pt x="8921118" y="952097"/>
                  <a:pt x="8569478" y="843300"/>
                  <a:pt x="8298845" y="923330"/>
                </a:cubicBezTo>
                <a:cubicBezTo>
                  <a:pt x="8028212" y="1003360"/>
                  <a:pt x="7683999" y="880783"/>
                  <a:pt x="7502433" y="923330"/>
                </a:cubicBezTo>
                <a:cubicBezTo>
                  <a:pt x="7320867" y="965877"/>
                  <a:pt x="7350118" y="922003"/>
                  <a:pt x="7254275" y="923330"/>
                </a:cubicBezTo>
                <a:cubicBezTo>
                  <a:pt x="7158432" y="924657"/>
                  <a:pt x="7010726" y="920533"/>
                  <a:pt x="6896467" y="923330"/>
                </a:cubicBezTo>
                <a:cubicBezTo>
                  <a:pt x="6782208" y="926127"/>
                  <a:pt x="6475321" y="901964"/>
                  <a:pt x="6100055" y="923330"/>
                </a:cubicBezTo>
                <a:cubicBezTo>
                  <a:pt x="5724789" y="944696"/>
                  <a:pt x="5737449" y="908453"/>
                  <a:pt x="5632596" y="923330"/>
                </a:cubicBezTo>
                <a:cubicBezTo>
                  <a:pt x="5527743" y="938207"/>
                  <a:pt x="5279930" y="913020"/>
                  <a:pt x="5165136" y="923330"/>
                </a:cubicBezTo>
                <a:cubicBezTo>
                  <a:pt x="5050342" y="933640"/>
                  <a:pt x="4806782" y="854316"/>
                  <a:pt x="4588026" y="923330"/>
                </a:cubicBezTo>
                <a:cubicBezTo>
                  <a:pt x="4369270" y="992344"/>
                  <a:pt x="3974173" y="844408"/>
                  <a:pt x="3791614" y="923330"/>
                </a:cubicBezTo>
                <a:cubicBezTo>
                  <a:pt x="3609055" y="1002252"/>
                  <a:pt x="3559699" y="904122"/>
                  <a:pt x="3433806" y="923330"/>
                </a:cubicBezTo>
                <a:cubicBezTo>
                  <a:pt x="3307913" y="942538"/>
                  <a:pt x="3077156" y="868275"/>
                  <a:pt x="2856696" y="923330"/>
                </a:cubicBezTo>
                <a:cubicBezTo>
                  <a:pt x="2636236" y="978385"/>
                  <a:pt x="2630667" y="901042"/>
                  <a:pt x="2498887" y="923330"/>
                </a:cubicBezTo>
                <a:cubicBezTo>
                  <a:pt x="2367107" y="945618"/>
                  <a:pt x="2309781" y="897303"/>
                  <a:pt x="2141079" y="923330"/>
                </a:cubicBezTo>
                <a:cubicBezTo>
                  <a:pt x="1972377" y="949357"/>
                  <a:pt x="1944388" y="912970"/>
                  <a:pt x="1892921" y="923330"/>
                </a:cubicBezTo>
                <a:cubicBezTo>
                  <a:pt x="1841454" y="933690"/>
                  <a:pt x="1594155" y="892670"/>
                  <a:pt x="1425462" y="923330"/>
                </a:cubicBezTo>
                <a:cubicBezTo>
                  <a:pt x="1256769" y="953990"/>
                  <a:pt x="919218" y="849390"/>
                  <a:pt x="629050" y="923330"/>
                </a:cubicBezTo>
                <a:cubicBezTo>
                  <a:pt x="338882" y="997270"/>
                  <a:pt x="267329" y="863485"/>
                  <a:pt x="0" y="923330"/>
                </a:cubicBezTo>
                <a:cubicBezTo>
                  <a:pt x="-55920" y="700968"/>
                  <a:pt x="50101" y="684063"/>
                  <a:pt x="0" y="452432"/>
                </a:cubicBezTo>
                <a:cubicBezTo>
                  <a:pt x="-50101" y="220801"/>
                  <a:pt x="41398" y="184965"/>
                  <a:pt x="0" y="0"/>
                </a:cubicBezTo>
                <a:close/>
              </a:path>
            </a:pathLst>
          </a:custGeom>
          <a:solidFill>
            <a:schemeClr val="accent2">
              <a:lumMod val="40000"/>
              <a:lumOff val="60000"/>
            </a:schemeClr>
          </a:solidFill>
          <a:ln>
            <a:solidFill>
              <a:schemeClr val="tx1"/>
            </a:solidFill>
            <a:extLst>
              <a:ext uri="{C807C97D-BFC1-408E-A445-0C87EB9F89A2}">
                <ask:lineSketchStyleProps xmlns:ask="http://schemas.microsoft.com/office/drawing/2018/sketchyshapes" sd="660344924">
                  <a:prstGeom prst="rect">
                    <a:avLst/>
                  </a:prstGeom>
                  <ask:type>
                    <ask:lineSketchScribble/>
                  </ask:type>
                </ask:lineSketchStyleProps>
              </a:ext>
            </a:extLst>
          </a:ln>
        </p:spPr>
        <p:txBody>
          <a:bodyPr wrap="square">
            <a:spAutoFit/>
          </a:bodyPr>
          <a:lstStyle/>
          <a:p>
            <a:r>
              <a:rPr lang="ja-JP" altLang="en-US" b="1" i="0" dirty="0">
                <a:solidFill>
                  <a:srgbClr val="000000"/>
                </a:solidFill>
                <a:effectLst/>
                <a:latin typeface="Microsoft YaHei" panose="020B0503020204020204" pitchFamily="34" charset="-122"/>
                <a:ea typeface="Microsoft YaHei" panose="020B0503020204020204" pitchFamily="34" charset="-122"/>
              </a:rPr>
              <a:t>露中両国はロシアの衛星測位システム「</a:t>
            </a:r>
            <a:r>
              <a:rPr lang="en-US" altLang="ja-JP" b="1" i="0" dirty="0">
                <a:solidFill>
                  <a:srgbClr val="000000"/>
                </a:solidFill>
                <a:effectLst/>
                <a:latin typeface="Microsoft YaHei" panose="020B0503020204020204" pitchFamily="34" charset="-122"/>
                <a:ea typeface="Microsoft YaHei" panose="020B0503020204020204" pitchFamily="34" charset="-122"/>
              </a:rPr>
              <a:t>GLONASS</a:t>
            </a:r>
            <a:r>
              <a:rPr lang="ja-JP" altLang="en-US" b="1" i="0" dirty="0">
                <a:solidFill>
                  <a:srgbClr val="000000"/>
                </a:solidFill>
                <a:effectLst/>
                <a:latin typeface="Microsoft YaHei" panose="020B0503020204020204" pitchFamily="34" charset="-122"/>
                <a:ea typeface="Microsoft YaHei" panose="020B0503020204020204" pitchFamily="34" charset="-122"/>
              </a:rPr>
              <a:t>（グロナス）」と中国の「北斗衛星導航系統」の基地局を、相互に相手国に設置しあう協定を結んだ。</a:t>
            </a:r>
            <a:r>
              <a:rPr lang="en-US" altLang="ja-JP" b="1" i="0" dirty="0">
                <a:solidFill>
                  <a:srgbClr val="000000"/>
                </a:solidFill>
                <a:effectLst/>
                <a:latin typeface="Microsoft YaHei" panose="020B0503020204020204" pitchFamily="34" charset="-122"/>
                <a:ea typeface="Microsoft YaHei" panose="020B0503020204020204" pitchFamily="34" charset="-122"/>
              </a:rPr>
              <a:t>2022</a:t>
            </a:r>
            <a:r>
              <a:rPr lang="ja-JP" altLang="en-US" b="1" i="0" dirty="0">
                <a:solidFill>
                  <a:srgbClr val="000000"/>
                </a:solidFill>
                <a:effectLst/>
                <a:latin typeface="Microsoft YaHei" panose="020B0503020204020204" pitchFamily="34" charset="-122"/>
                <a:ea typeface="Microsoft YaHei" panose="020B0503020204020204" pitchFamily="34" charset="-122"/>
              </a:rPr>
              <a:t>年</a:t>
            </a:r>
            <a:r>
              <a:rPr lang="en-US" altLang="ja-JP" b="1" i="0" dirty="0">
                <a:solidFill>
                  <a:srgbClr val="000000"/>
                </a:solidFill>
                <a:effectLst/>
                <a:latin typeface="Microsoft YaHei" panose="020B0503020204020204" pitchFamily="34" charset="-122"/>
                <a:ea typeface="Microsoft YaHei" panose="020B0503020204020204" pitchFamily="34" charset="-122"/>
              </a:rPr>
              <a:t>9</a:t>
            </a:r>
            <a:r>
              <a:rPr lang="ja-JP" altLang="en-US" b="1" i="0" dirty="0">
                <a:solidFill>
                  <a:srgbClr val="000000"/>
                </a:solidFill>
                <a:effectLst/>
                <a:latin typeface="Microsoft YaHei" panose="020B0503020204020204" pitchFamily="34" charset="-122"/>
                <a:ea typeface="Microsoft YaHei" panose="020B0503020204020204" pitchFamily="34" charset="-122"/>
              </a:rPr>
              <a:t>月</a:t>
            </a:r>
            <a:r>
              <a:rPr lang="en-US" altLang="ja-JP" b="1" i="0" dirty="0">
                <a:solidFill>
                  <a:srgbClr val="000000"/>
                </a:solidFill>
                <a:effectLst/>
                <a:latin typeface="Microsoft YaHei" panose="020B0503020204020204" pitchFamily="34" charset="-122"/>
                <a:ea typeface="Microsoft YaHei" panose="020B0503020204020204" pitchFamily="34" charset="-122"/>
              </a:rPr>
              <a:t>27</a:t>
            </a:r>
            <a:r>
              <a:rPr lang="ja-JP" altLang="en-US" b="1" i="0" dirty="0">
                <a:solidFill>
                  <a:srgbClr val="000000"/>
                </a:solidFill>
                <a:effectLst/>
                <a:latin typeface="Microsoft YaHei" panose="020B0503020204020204" pitchFamily="34" charset="-122"/>
                <a:ea typeface="Microsoft YaHei" panose="020B0503020204020204" pitchFamily="34" charset="-122"/>
              </a:rPr>
              <a:t>日、ロシア国営の宇宙開発企業「ロスコスモス」が明らかにした。</a:t>
            </a:r>
            <a:endParaRPr lang="ja-JP" altLang="en-US" dirty="0"/>
          </a:p>
        </p:txBody>
      </p:sp>
      <p:pic>
        <p:nvPicPr>
          <p:cNvPr id="1026" name="Picture 2">
            <a:extLst>
              <a:ext uri="{FF2B5EF4-FFF2-40B4-BE49-F238E27FC236}">
                <a16:creationId xmlns:a16="http://schemas.microsoft.com/office/drawing/2014/main" id="{BD8D17F8-5230-4225-98AA-798B6ECFD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71754"/>
            <a:ext cx="5026632" cy="4021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bout GLONASS">
            <a:extLst>
              <a:ext uri="{FF2B5EF4-FFF2-40B4-BE49-F238E27FC236}">
                <a16:creationId xmlns:a16="http://schemas.microsoft.com/office/drawing/2014/main" id="{88B2C36A-C455-447A-AF9A-40758F740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631" y="2282121"/>
            <a:ext cx="6870843" cy="405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38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815F33D8-1DAA-4ACF-B59F-C1D1A513446A}"/>
              </a:ext>
            </a:extLst>
          </p:cNvPr>
          <p:cNvSpPr txBox="1"/>
          <p:nvPr/>
        </p:nvSpPr>
        <p:spPr>
          <a:xfrm>
            <a:off x="0" y="6414623"/>
            <a:ext cx="12188825" cy="446276"/>
          </a:xfrm>
          <a:prstGeom prst="rect">
            <a:avLst/>
          </a:prstGeom>
          <a:noFill/>
        </p:spPr>
        <p:txBody>
          <a:bodyPr wrap="square">
            <a:spAutoFit/>
          </a:bodyPr>
          <a:lstStyle/>
          <a:p>
            <a:pPr algn="ctr"/>
            <a:r>
              <a:rPr lang="en-US" altLang="ja-JP" sz="2300" dirty="0">
                <a:solidFill>
                  <a:srgbClr val="002060"/>
                </a:solidFill>
                <a:effectLst>
                  <a:outerShdw blurRad="38100" dist="38100" dir="2700000" algn="tl">
                    <a:srgbClr val="000000">
                      <a:alpha val="43137"/>
                    </a:srgbClr>
                  </a:outerShdw>
                </a:effectLst>
                <a:latin typeface="Amasis MT Pro Black" panose="02040A04050005020304" pitchFamily="18" charset="0"/>
              </a:rPr>
              <a:t>https://mitsui365.sharepoint.com/sites/02365/SitePages/=2022-ET-gaiyo.aspx</a:t>
            </a:r>
            <a:endParaRPr lang="ja-JP" altLang="en-US" sz="2300" dirty="0">
              <a:solidFill>
                <a:srgbClr val="002060"/>
              </a:solidFill>
              <a:effectLst>
                <a:outerShdw blurRad="38100" dist="38100" dir="2700000" algn="tl">
                  <a:srgbClr val="000000">
                    <a:alpha val="43137"/>
                  </a:srgbClr>
                </a:outerShdw>
              </a:effectLst>
              <a:latin typeface="Amasis MT Pro Black" panose="02040A04050005020304" pitchFamily="18" charset="0"/>
            </a:endParaRPr>
          </a:p>
        </p:txBody>
      </p:sp>
      <p:sp>
        <p:nvSpPr>
          <p:cNvPr id="10" name="テキスト ボックス 9">
            <a:extLst>
              <a:ext uri="{FF2B5EF4-FFF2-40B4-BE49-F238E27FC236}">
                <a16:creationId xmlns:a16="http://schemas.microsoft.com/office/drawing/2014/main" id="{CC2DD42C-9A19-4A95-87C5-75F03075F281}"/>
              </a:ext>
            </a:extLst>
          </p:cNvPr>
          <p:cNvSpPr txBox="1"/>
          <p:nvPr/>
        </p:nvSpPr>
        <p:spPr>
          <a:xfrm>
            <a:off x="1375370" y="973548"/>
            <a:ext cx="9007138" cy="5016758"/>
          </a:xfrm>
          <a:prstGeom prst="rect">
            <a:avLst/>
          </a:prstGeom>
          <a:noFill/>
        </p:spPr>
        <p:txBody>
          <a:bodyPr wrap="square">
            <a:spAutoFit/>
          </a:bodyPr>
          <a:lstStyle/>
          <a:p>
            <a:pPr algn="l"/>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１．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2" tooltip="https://mitsui365.sharepoint.com/sites/02365/SitePages/=2022-ET-01.aspx"/>
              </a:rPr>
              <a:t>合成生物学</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２．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3" tooltip="https://mitsui365.sharepoint.com/sites/02365/SitePages/=2022-ET-02.aspx"/>
              </a:rPr>
              <a:t>量子技術（量子マテリアル、量子センサー）</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３． </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RNA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治療技術（</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mRNA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医薬、</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RNA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編集技術）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４．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第</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6</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世代移動体通信（６</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G</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５．</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6" tooltip="https://mitsui365.sharepoint.com/sites/02365/SitePages/=2022-ET-05.aspx"/>
              </a:rPr>
              <a:t> 核融合技術（小型核融合炉、凝縮系核融合）</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６．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7" tooltip="https://mitsui365.sharepoint.com/sites/02365/SitePages/=2022-ET-06.aspx"/>
              </a:rPr>
              <a:t>革新的「触媒」技術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７．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8" tooltip="https://mitsui365.sharepoint.com/sites/02365/SitePages/=2022-ET-07.aspx"/>
              </a:rPr>
              <a:t>スーパークロック（光格子時計、原子核時計）</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８．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9" tooltip="https://mitsui365.sharepoint.com/sites/02365/SitePages/=2022-ET-08.aspx"/>
              </a:rPr>
              <a:t>ハイパーソニック（極超音速）技術</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​​​​​​​９．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0" tooltip="https://mitsui365.sharepoint.com/sites/02365/SitePages/=2022-ET-09.aspx"/>
              </a:rPr>
              <a:t>インフォデミックとディープフェイク技術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10</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DNA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ストレージ、</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DoT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、メタボローム・ストレージ</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11</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2" tooltip="https://mitsui365.sharepoint.com/sites/02365/SitePages/=2022-ET-11.aspx"/>
              </a:rPr>
              <a:t>革新素材（アーキテクテッド・マテリアル、エキゾチック物質）</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12</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3" tooltip="https://mitsui365.sharepoint.com/sites/02365/SitePages/=2022-ET-12.aspx"/>
              </a:rPr>
              <a:t>老化研究、抗老化薬</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13</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4" tooltip="https://mitsui365.sharepoint.com/sites/02365/SitePages/=2022-ET-13.aspx"/>
              </a:rPr>
              <a:t>スピントロニクス～確率論的コンピューティング</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14</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5" tooltip="https://mitsui365.sharepoint.com/sites/02365/SitePages/=2022-ET-14.aspx"/>
              </a:rPr>
              <a:t>次世代暗号技術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15</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6" tooltip="https://mitsui365.sharepoint.com/sites/02365/SitePages/=2022-ET-15.aspx"/>
              </a:rPr>
              <a:t>オルガノイド</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16</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7" tooltip="https://mitsui365.sharepoint.com/sites/02365/SitePages/=2022-ET-16.aspx"/>
              </a:rPr>
              <a:t>光電融合技術</a:t>
            </a:r>
            <a:endParaRPr lang="ja-JP" altLang="en-US" sz="2000" b="1" i="0" dirty="0">
              <a:solidFill>
                <a:srgbClr val="323130"/>
              </a:solidFill>
              <a:effectLst/>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1B74EFF-C8BF-40A4-952A-EAD2E40CACA4}"/>
              </a:ext>
            </a:extLst>
          </p:cNvPr>
          <p:cNvSpPr txBox="1"/>
          <p:nvPr/>
        </p:nvSpPr>
        <p:spPr>
          <a:xfrm>
            <a:off x="0" y="32380"/>
            <a:ext cx="12192000" cy="646331"/>
          </a:xfrm>
          <a:prstGeom prst="rect">
            <a:avLst/>
          </a:prstGeom>
          <a:noFill/>
        </p:spPr>
        <p:txBody>
          <a:bodyPr wrap="square">
            <a:spAutoFit/>
          </a:bodyPr>
          <a:lstStyle/>
          <a:p>
            <a:pPr algn="ctr"/>
            <a:r>
              <a:rPr lang="ja-JP" altLang="en-US" sz="32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戦略研／技術フォーサイト</a:t>
            </a:r>
            <a:r>
              <a:rPr lang="en-US" altLang="ja-JP" sz="32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3600" b="1" i="0"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Emerging Technologies</a:t>
            </a:r>
            <a:r>
              <a:rPr lang="en-US" altLang="ja-JP" sz="36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ja-JP" altLang="en-US" sz="32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3" name="Picture 44">
            <a:extLst>
              <a:ext uri="{FF2B5EF4-FFF2-40B4-BE49-F238E27FC236}">
                <a16:creationId xmlns:a16="http://schemas.microsoft.com/office/drawing/2014/main" id="{4912EB84-CAC3-4C21-AD6F-D5FCB80418A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743" y="4759719"/>
            <a:ext cx="1270627" cy="161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図 14" descr="QR コード&#10;&#10;自動的に生成された説明">
            <a:extLst>
              <a:ext uri="{FF2B5EF4-FFF2-40B4-BE49-F238E27FC236}">
                <a16:creationId xmlns:a16="http://schemas.microsoft.com/office/drawing/2014/main" id="{2895A82D-0338-4E3B-8CC4-8D97AB95DA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35392" y="829511"/>
            <a:ext cx="2853489" cy="285348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6" name="図 15">
            <a:extLst>
              <a:ext uri="{FF2B5EF4-FFF2-40B4-BE49-F238E27FC236}">
                <a16:creationId xmlns:a16="http://schemas.microsoft.com/office/drawing/2014/main" id="{5CC15394-4526-4B5B-B57E-9AF905ABC888}"/>
              </a:ext>
            </a:extLst>
          </p:cNvPr>
          <p:cNvPicPr>
            <a:picLocks noChangeAspect="1"/>
          </p:cNvPicPr>
          <p:nvPr/>
        </p:nvPicPr>
        <p:blipFill>
          <a:blip r:embed="rId20"/>
          <a:stretch>
            <a:fillRect/>
          </a:stretch>
        </p:blipFill>
        <p:spPr>
          <a:xfrm>
            <a:off x="9372000" y="3750300"/>
            <a:ext cx="2667495" cy="2588493"/>
          </a:xfrm>
          <a:prstGeom prst="rect">
            <a:avLst/>
          </a:prstGeom>
        </p:spPr>
      </p:pic>
    </p:spTree>
    <p:extLst>
      <p:ext uri="{BB962C8B-B14F-4D97-AF65-F5344CB8AC3E}">
        <p14:creationId xmlns:p14="http://schemas.microsoft.com/office/powerpoint/2010/main" val="380985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突如として登場する</a:t>
            </a:r>
            <a:r>
              <a:rPr kumimoji="1" lang="en-US" altLang="ja-JP" sz="2800" dirty="0" err="1">
                <a:solidFill>
                  <a:sysClr val="windowText" lastClr="000000"/>
                </a:solidFill>
                <a:latin typeface="Amasis MT Pro Black" panose="02040A04050005020304" pitchFamily="18" charset="0"/>
                <a:ea typeface="BIZ UDP明朝 Medium" panose="02020500000000000000" pitchFamily="18" charset="-128"/>
                <a:cs typeface="72 Black" panose="020B0A04030603020204" pitchFamily="34" charset="0"/>
              </a:rPr>
              <a:t>EmTech</a:t>
            </a:r>
            <a:endParaRPr lang="ja-JP" altLang="en-US" sz="2800" dirty="0">
              <a:latin typeface="Amasis MT Pro Black" panose="02040A04050005020304" pitchFamily="18" charset="0"/>
            </a:endParaRPr>
          </a:p>
        </p:txBody>
      </p:sp>
      <p:pic>
        <p:nvPicPr>
          <p:cNvPr id="8" name="Picture 6">
            <a:extLst>
              <a:ext uri="{FF2B5EF4-FFF2-40B4-BE49-F238E27FC236}">
                <a16:creationId xmlns:a16="http://schemas.microsoft.com/office/drawing/2014/main" id="{4A30452D-9AFC-4395-94C0-FC529BF4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943" y="1696955"/>
            <a:ext cx="4442494" cy="4279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99C107-4247-4C3C-B145-F0C790EBB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0" y="5789003"/>
            <a:ext cx="3793019" cy="9229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B4EAC9E-D4F9-4786-8020-E1B3FC45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743" y="5549921"/>
            <a:ext cx="11334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ispr concept. Cas9 dna and gene engineering biotechnology. Human genome modification medical 58158267">
            <a:extLst>
              <a:ext uri="{FF2B5EF4-FFF2-40B4-BE49-F238E27FC236}">
                <a16:creationId xmlns:a16="http://schemas.microsoft.com/office/drawing/2014/main" id="{E8A5C102-52F0-43A7-898A-4AACD6A6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66087"/>
            <a:ext cx="5920481" cy="371016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A59CC59-3F38-4504-9BEE-BE5C0CD03953}"/>
              </a:ext>
            </a:extLst>
          </p:cNvPr>
          <p:cNvSpPr txBox="1"/>
          <p:nvPr/>
        </p:nvSpPr>
        <p:spPr>
          <a:xfrm>
            <a:off x="476654" y="1167319"/>
            <a:ext cx="5619346" cy="707886"/>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2011</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・開発されました～ではなく</a:t>
            </a:r>
            <a:r>
              <a:rPr kumimoji="1" lang="en-US" altLang="ja-JP" sz="2000" dirty="0">
                <a:latin typeface="Amasis MT Pro Black" panose="02040A04050005020304" pitchFamily="18" charset="0"/>
                <a:ea typeface="BIZ UDP明朝 Medium" panose="02020500000000000000" pitchFamily="18" charset="-128"/>
              </a:rPr>
              <a:t>『</a:t>
            </a:r>
            <a:r>
              <a:rPr kumimoji="1" lang="ja-JP" altLang="en-US" sz="2000" b="1" dirty="0">
                <a:latin typeface="Amasis MT Pro Black" panose="02040A04050005020304" pitchFamily="18" charset="0"/>
                <a:ea typeface="BIZ UDP明朝 Medium" panose="02020500000000000000" pitchFamily="18" charset="-128"/>
              </a:rPr>
              <a:t>商用化</a:t>
            </a:r>
            <a:r>
              <a:rPr kumimoji="1" lang="en-US" altLang="ja-JP" sz="2000" b="1" dirty="0">
                <a:latin typeface="Amasis MT Pro Black" panose="02040A04050005020304" pitchFamily="18" charset="0"/>
                <a:ea typeface="BIZ UDP明朝 Medium" panose="02020500000000000000" pitchFamily="18" charset="-128"/>
              </a:rPr>
              <a:t>』</a:t>
            </a:r>
            <a:r>
              <a:rPr kumimoji="1" lang="ja-JP" altLang="en-US" sz="2000" dirty="0">
                <a:latin typeface="Amasis MT Pro Black" panose="02040A04050005020304" pitchFamily="18" charset="0"/>
                <a:ea typeface="BIZ UDP明朝 Medium" panose="02020500000000000000" pitchFamily="18" charset="-128"/>
              </a:rPr>
              <a:t>されました</a:t>
            </a:r>
            <a:r>
              <a:rPr kumimoji="1" lang="en-US" altLang="ja-JP" sz="2000" dirty="0">
                <a:latin typeface="Amasis MT Pro Black" panose="02040A04050005020304" pitchFamily="18" charset="0"/>
                <a:ea typeface="BIZ UDP明朝 Medium" panose="02020500000000000000" pitchFamily="18" charset="-128"/>
              </a:rPr>
              <a:t>…</a:t>
            </a:r>
            <a:endParaRPr kumimoji="1" lang="ja-JP" altLang="en-US" sz="2000" dirty="0">
              <a:latin typeface="Amasis MT Pro Black" panose="02040A04050005020304" pitchFamily="18" charset="0"/>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AFAC7AE7-1316-4122-9081-133F23B94D8F}"/>
              </a:ext>
            </a:extLst>
          </p:cNvPr>
          <p:cNvSpPr txBox="1"/>
          <p:nvPr/>
        </p:nvSpPr>
        <p:spPr>
          <a:xfrm>
            <a:off x="6379749" y="1167319"/>
            <a:ext cx="5379235" cy="1015663"/>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2012</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・世界の研究者は</a:t>
            </a:r>
            <a:r>
              <a:rPr kumimoji="1" lang="en-US" altLang="ja-JP" sz="2000" dirty="0">
                <a:latin typeface="Amasis MT Pro Black" panose="02040A04050005020304" pitchFamily="18" charset="0"/>
                <a:ea typeface="BIZ UDP明朝 Medium" panose="02020500000000000000" pitchFamily="18" charset="-128"/>
              </a:rPr>
              <a:t>2010</a:t>
            </a:r>
            <a:r>
              <a:rPr kumimoji="1" lang="ja-JP" altLang="en-US" sz="2000" dirty="0">
                <a:latin typeface="Amasis MT Pro Black" panose="02040A04050005020304" pitchFamily="18" charset="0"/>
                <a:ea typeface="BIZ UDP明朝 Medium" panose="02020500000000000000" pitchFamily="18" charset="-128"/>
              </a:rPr>
              <a:t>年に登場したゲノム編集技術</a:t>
            </a:r>
            <a:r>
              <a:rPr kumimoji="1" lang="en-US" altLang="ja-JP" sz="2000" dirty="0">
                <a:latin typeface="Amasis MT Pro Black" panose="02040A04050005020304" pitchFamily="18" charset="0"/>
                <a:ea typeface="BIZ UDP明朝 Medium" panose="02020500000000000000" pitchFamily="18" charset="-128"/>
              </a:rPr>
              <a:t>TALEN</a:t>
            </a:r>
            <a:r>
              <a:rPr kumimoji="1" lang="ja-JP" altLang="en-US" sz="2000" dirty="0">
                <a:latin typeface="Amasis MT Pro Black" panose="02040A04050005020304" pitchFamily="18" charset="0"/>
                <a:ea typeface="BIZ UDP明朝 Medium" panose="02020500000000000000" pitchFamily="18" charset="-128"/>
              </a:rPr>
              <a:t>に夢中になっていた・・・</a:t>
            </a:r>
          </a:p>
        </p:txBody>
      </p:sp>
    </p:spTree>
    <p:extLst>
      <p:ext uri="{BB962C8B-B14F-4D97-AF65-F5344CB8AC3E}">
        <p14:creationId xmlns:p14="http://schemas.microsoft.com/office/powerpoint/2010/main" val="4215904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D979EB80-D202-4C5C-BEE6-DF837E2213D5}"/>
              </a:ext>
            </a:extLst>
          </p:cNvPr>
          <p:cNvSpPr/>
          <p:nvPr/>
        </p:nvSpPr>
        <p:spPr>
          <a:xfrm>
            <a:off x="0" y="6458390"/>
            <a:ext cx="12192000" cy="413057"/>
          </a:xfrm>
          <a:prstGeom prst="rect">
            <a:avLst/>
          </a:prstGeom>
          <a:solidFill>
            <a:srgbClr val="052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Work-X</a:t>
            </a:r>
            <a:r>
              <a:rPr kumimoji="1" lang="ja-JP" altLang="en-US" sz="2000" b="1" dirty="0">
                <a:solidFill>
                  <a:schemeClr val="bg1"/>
                </a:solidFill>
              </a:rPr>
              <a:t>戦略研勉強会</a:t>
            </a:r>
          </a:p>
        </p:txBody>
      </p:sp>
      <p:sp>
        <p:nvSpPr>
          <p:cNvPr id="14" name="テキスト ボックス 13">
            <a:extLst>
              <a:ext uri="{FF2B5EF4-FFF2-40B4-BE49-F238E27FC236}">
                <a16:creationId xmlns:a16="http://schemas.microsoft.com/office/drawing/2014/main" id="{2AC850C0-C78E-46D9-9984-5F6A8B7A872B}"/>
              </a:ext>
            </a:extLst>
          </p:cNvPr>
          <p:cNvSpPr txBox="1"/>
          <p:nvPr/>
        </p:nvSpPr>
        <p:spPr>
          <a:xfrm>
            <a:off x="1" y="1075"/>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開催実績</a:t>
            </a:r>
          </a:p>
        </p:txBody>
      </p:sp>
      <p:graphicFrame>
        <p:nvGraphicFramePr>
          <p:cNvPr id="18" name="表 3">
            <a:extLst>
              <a:ext uri="{FF2B5EF4-FFF2-40B4-BE49-F238E27FC236}">
                <a16:creationId xmlns:a16="http://schemas.microsoft.com/office/drawing/2014/main" id="{588A38A9-897C-48DE-B711-709EB118BA17}"/>
              </a:ext>
            </a:extLst>
          </p:cNvPr>
          <p:cNvGraphicFramePr>
            <a:graphicFrameLocks noGrp="1"/>
          </p:cNvGraphicFramePr>
          <p:nvPr>
            <p:extLst>
              <p:ext uri="{D42A27DB-BD31-4B8C-83A1-F6EECF244321}">
                <p14:modId xmlns:p14="http://schemas.microsoft.com/office/powerpoint/2010/main" val="2631259885"/>
              </p:ext>
            </p:extLst>
          </p:nvPr>
        </p:nvGraphicFramePr>
        <p:xfrm>
          <a:off x="0" y="703178"/>
          <a:ext cx="12192000" cy="5606408"/>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743572">
                  <a:extLst>
                    <a:ext uri="{9D8B030D-6E8A-4147-A177-3AD203B41FA5}">
                      <a16:colId xmlns:a16="http://schemas.microsoft.com/office/drawing/2014/main" val="3620762904"/>
                    </a:ext>
                  </a:extLst>
                </a:gridCol>
                <a:gridCol w="8265738">
                  <a:extLst>
                    <a:ext uri="{9D8B030D-6E8A-4147-A177-3AD203B41FA5}">
                      <a16:colId xmlns:a16="http://schemas.microsoft.com/office/drawing/2014/main" val="2514353749"/>
                    </a:ext>
                  </a:extLst>
                </a:gridCol>
              </a:tblGrid>
              <a:tr h="264886">
                <a:tc>
                  <a:txBody>
                    <a:bodyPr/>
                    <a:lstStyle/>
                    <a:p>
                      <a:pPr algn="ctr"/>
                      <a:endParaRPr kumimoji="1" lang="ja-JP" altLang="en-US" sz="1600" dirty="0">
                        <a:solidFill>
                          <a:schemeClr val="accent2">
                            <a:lumMod val="20000"/>
                            <a:lumOff val="80000"/>
                          </a:schemeClr>
                        </a:solidFill>
                        <a:latin typeface="UD デジタル 教科書体 N-B" panose="02020700000000000000" pitchFamily="17" charset="-128"/>
                        <a:ea typeface="UD デジタル 教科書体 N-B" panose="02020700000000000000" pitchFamily="17" charset="-128"/>
                      </a:endParaRPr>
                    </a:p>
                  </a:txBody>
                  <a:tcPr anchor="ct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開催日</a:t>
                      </a:r>
                    </a:p>
                  </a:txBody>
                  <a:tcPr anchor="ct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タイトル</a:t>
                      </a:r>
                    </a:p>
                  </a:txBody>
                  <a:tcPr anchor="ctr"/>
                </a:tc>
                <a:extLst>
                  <a:ext uri="{0D108BD9-81ED-4DB2-BD59-A6C34878D82A}">
                    <a16:rowId xmlns:a16="http://schemas.microsoft.com/office/drawing/2014/main" val="2528773680"/>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en-US" altLang="ja-JP" sz="2800" b="1" dirty="0">
                          <a:solidFill>
                            <a:schemeClr val="tx1"/>
                          </a:solidFill>
                          <a:latin typeface="BIZ UDP明朝 Medium" panose="02020500000000000000" pitchFamily="18" charset="-128"/>
                          <a:ea typeface="BIZ UDP明朝 Medium" panose="02020500000000000000" pitchFamily="18" charset="-128"/>
                        </a:rPr>
                        <a:t>Web</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探偵団＠ウクライナ侵攻 </a:t>
                      </a:r>
                      <a:r>
                        <a:rPr kumimoji="1" lang="ja-JP" altLang="en-US" sz="1800" b="1" dirty="0">
                          <a:latin typeface="BIZ UDP明朝 Medium" panose="02020500000000000000" pitchFamily="18" charset="-128"/>
                          <a:ea typeface="BIZ UDP明朝 Medium" panose="02020500000000000000" pitchFamily="18" charset="-128"/>
                        </a:rPr>
                        <a:t>～公開情報パワー～</a:t>
                      </a:r>
                    </a:p>
                  </a:txBody>
                  <a:tcPr anchor="ctr"/>
                </a:tc>
                <a:extLst>
                  <a:ext uri="{0D108BD9-81ED-4DB2-BD59-A6C34878D82A}">
                    <a16:rowId xmlns:a16="http://schemas.microsoft.com/office/drawing/2014/main" val="1952480290"/>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en-US" altLang="ja-JP" sz="3200" b="1" dirty="0">
                          <a:latin typeface="BIZ UDP明朝 Medium" panose="02020500000000000000" pitchFamily="18" charset="-128"/>
                          <a:ea typeface="BIZ UDP明朝 Medium" panose="02020500000000000000" pitchFamily="18" charset="-128"/>
                        </a:rPr>
                        <a:t>RNA</a:t>
                      </a:r>
                      <a:r>
                        <a:rPr kumimoji="1" lang="ja-JP" altLang="en-US" sz="3200" b="1" dirty="0">
                          <a:latin typeface="BIZ UDP明朝 Medium" panose="02020500000000000000" pitchFamily="18" charset="-128"/>
                          <a:ea typeface="BIZ UDP明朝 Medium" panose="02020500000000000000" pitchFamily="18" charset="-128"/>
                        </a:rPr>
                        <a:t>ワールド </a:t>
                      </a:r>
                      <a:r>
                        <a:rPr kumimoji="1" lang="ja-JP" altLang="en-US" sz="1800" b="1" dirty="0">
                          <a:latin typeface="BIZ UDP明朝 Medium" panose="02020500000000000000" pitchFamily="18" charset="-128"/>
                          <a:ea typeface="BIZ UDP明朝 Medium" panose="02020500000000000000" pitchFamily="18" charset="-128"/>
                        </a:rPr>
                        <a:t>～医療・農業～</a:t>
                      </a:r>
                      <a:endParaRPr kumimoji="1" lang="ja-JP" altLang="en-US" sz="20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587892137"/>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3</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7</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人工知能のトレンドと</a:t>
                      </a:r>
                      <a:r>
                        <a:rPr kumimoji="1" lang="en-US" altLang="ja-JP" sz="2800" b="1" dirty="0">
                          <a:latin typeface="BIZ UDP明朝 Medium" panose="02020500000000000000" pitchFamily="18" charset="-128"/>
                          <a:ea typeface="BIZ UDP明朝 Medium" panose="02020500000000000000" pitchFamily="18" charset="-128"/>
                        </a:rPr>
                        <a:t>GPU </a:t>
                      </a:r>
                      <a:r>
                        <a:rPr kumimoji="1" lang="ja-JP" altLang="en-US" sz="1800" b="1" dirty="0">
                          <a:latin typeface="BIZ UDP明朝 Medium" panose="02020500000000000000" pitchFamily="18" charset="-128"/>
                          <a:ea typeface="BIZ UDP明朝 Medium" panose="02020500000000000000" pitchFamily="18" charset="-128"/>
                        </a:rPr>
                        <a:t>～トランスフォーマーとパーセプトロン～</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262407264"/>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4</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8</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中央銀行デジタル通貨の最新動向</a:t>
                      </a:r>
                    </a:p>
                  </a:txBody>
                  <a:tcPr anchor="ctr"/>
                </a:tc>
                <a:extLst>
                  <a:ext uri="{0D108BD9-81ED-4DB2-BD59-A6C34878D82A}">
                    <a16:rowId xmlns:a16="http://schemas.microsoft.com/office/drawing/2014/main" val="3579287589"/>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9</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26</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合成生物学</a:t>
                      </a:r>
                      <a:r>
                        <a:rPr kumimoji="1" lang="ja-JP" altLang="en-US" sz="2800" b="1" dirty="0">
                          <a:latin typeface="BIZ UDP明朝 Medium" panose="02020500000000000000" pitchFamily="18" charset="-128"/>
                          <a:ea typeface="BIZ UDP明朝 Medium" panose="02020500000000000000" pitchFamily="18" charset="-128"/>
                        </a:rPr>
                        <a:t> </a:t>
                      </a:r>
                      <a:r>
                        <a:rPr kumimoji="1" lang="ja-JP" altLang="en-US" sz="1800" b="1" dirty="0">
                          <a:latin typeface="BIZ UDP明朝 Medium" panose="02020500000000000000" pitchFamily="18" charset="-128"/>
                          <a:ea typeface="BIZ UDP明朝 Medium" panose="02020500000000000000" pitchFamily="18" charset="-128"/>
                        </a:rPr>
                        <a:t>～バイオ経済とベンチャー企業～</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361903158"/>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月２５日</a:t>
                      </a:r>
                    </a:p>
                  </a:txBody>
                  <a:tcPr anchor="ct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ラディカルイノベーション組織 </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1800" b="1" dirty="0">
                          <a:latin typeface="BIZ UDP明朝 Medium" panose="02020500000000000000" pitchFamily="18" charset="-128"/>
                          <a:ea typeface="BIZ UDP明朝 Medium" panose="02020500000000000000" pitchFamily="18" charset="-128"/>
                        </a:rPr>
                        <a:t>DARPA</a:t>
                      </a:r>
                      <a:r>
                        <a:rPr kumimoji="1" lang="ja-JP" altLang="en-US" sz="1800" b="1" dirty="0">
                          <a:latin typeface="BIZ UDP明朝 Medium" panose="02020500000000000000" pitchFamily="18" charset="-128"/>
                          <a:ea typeface="BIZ UDP明朝 Medium" panose="02020500000000000000" pitchFamily="18" charset="-128"/>
                        </a:rPr>
                        <a:t>模倣組織～</a:t>
                      </a:r>
                      <a:endParaRPr kumimoji="1" lang="ja-JP" altLang="en-US" sz="180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189134245"/>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第７回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11</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アップサイクル技術</a:t>
                      </a:r>
                      <a:r>
                        <a:rPr kumimoji="1" lang="ja-JP" altLang="en-US" sz="2400" b="1" dirty="0">
                          <a:latin typeface="BIZ UDP明朝 Medium" panose="02020500000000000000" pitchFamily="18" charset="-128"/>
                          <a:ea typeface="BIZ UDP明朝 Medium" panose="02020500000000000000" pitchFamily="18" charset="-128"/>
                        </a:rPr>
                        <a:t> </a:t>
                      </a:r>
                      <a:r>
                        <a:rPr kumimoji="1" lang="ja-JP" altLang="en-US" sz="1800" b="1" dirty="0">
                          <a:latin typeface="BIZ UDP明朝 Medium" panose="02020500000000000000" pitchFamily="18" charset="-128"/>
                          <a:ea typeface="BIZ UDP明朝 Medium" panose="02020500000000000000" pitchFamily="18" charset="-128"/>
                        </a:rPr>
                        <a:t>～廃棄物に付加価値を！～</a:t>
                      </a:r>
                    </a:p>
                  </a:txBody>
                  <a:tcPr anchor="ctr"/>
                </a:tc>
                <a:extLst>
                  <a:ext uri="{0D108BD9-81ED-4DB2-BD59-A6C34878D82A}">
                    <a16:rowId xmlns:a16="http://schemas.microsoft.com/office/drawing/2014/main" val="4122905806"/>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8</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12</a:t>
                      </a:r>
                      <a:r>
                        <a:rPr kumimoji="1" lang="ja-JP" altLang="en-US" sz="2000" b="1" dirty="0">
                          <a:latin typeface="BIZ UDP明朝 Medium" panose="02020500000000000000" pitchFamily="18" charset="-128"/>
                          <a:ea typeface="BIZ UDP明朝 Medium" panose="02020500000000000000" pitchFamily="18" charset="-128"/>
                        </a:rPr>
                        <a:t>月２３日</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dirty="0">
                          <a:latin typeface="BIZ UDP明朝 Medium" panose="02020500000000000000" pitchFamily="18" charset="-128"/>
                          <a:ea typeface="BIZ UDP明朝 Medium" panose="02020500000000000000" pitchFamily="18" charset="-128"/>
                        </a:rPr>
                        <a:t>オルガノイド</a:t>
                      </a:r>
                      <a:r>
                        <a:rPr kumimoji="1" lang="ja-JP" altLang="en-US" sz="1800" b="1" dirty="0">
                          <a:latin typeface="BIZ UDP明朝 Medium" panose="02020500000000000000" pitchFamily="18" charset="-128"/>
                          <a:ea typeface="BIZ UDP明朝 Medium" panose="02020500000000000000" pitchFamily="18" charset="-128"/>
                        </a:rPr>
                        <a:t> ～培養脳とバイオ</a:t>
                      </a:r>
                      <a:r>
                        <a:rPr kumimoji="1" lang="en-US" altLang="ja-JP" sz="1800" b="1" dirty="0">
                          <a:latin typeface="BIZ UDP明朝 Medium" panose="02020500000000000000" pitchFamily="18" charset="-128"/>
                          <a:ea typeface="BIZ UDP明朝 Medium" panose="02020500000000000000" pitchFamily="18" charset="-128"/>
                        </a:rPr>
                        <a:t>AI</a:t>
                      </a:r>
                      <a:r>
                        <a:rPr kumimoji="1" lang="ja-JP" altLang="en-US" sz="1800" b="1" dirty="0">
                          <a:latin typeface="BIZ UDP明朝 Medium" panose="02020500000000000000" pitchFamily="18" charset="-128"/>
                          <a:ea typeface="BIZ UDP明朝 Medium" panose="02020500000000000000" pitchFamily="18" charset="-128"/>
                        </a:rPr>
                        <a:t>～</a:t>
                      </a:r>
                      <a:endParaRPr kumimoji="1" lang="ja-JP" altLang="en-US" sz="180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857204354"/>
                  </a:ext>
                </a:extLst>
              </a:tr>
            </a:tbl>
          </a:graphicData>
        </a:graphic>
      </p:graphicFrame>
    </p:spTree>
    <p:extLst>
      <p:ext uri="{BB962C8B-B14F-4D97-AF65-F5344CB8AC3E}">
        <p14:creationId xmlns:p14="http://schemas.microsoft.com/office/powerpoint/2010/main" val="3116258713"/>
      </p:ext>
    </p:extLst>
  </p:cSld>
  <p:clrMapOvr>
    <a:masterClrMapping/>
  </p:clrMapOvr>
  <p:transition spd="slow" advClick="0" advTm="10000">
    <p:circl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D979EB80-D202-4C5C-BEE6-DF837E2213D5}"/>
              </a:ext>
            </a:extLst>
          </p:cNvPr>
          <p:cNvSpPr/>
          <p:nvPr/>
        </p:nvSpPr>
        <p:spPr>
          <a:xfrm>
            <a:off x="0" y="-15766"/>
            <a:ext cx="12192000" cy="413057"/>
          </a:xfrm>
          <a:prstGeom prst="rect">
            <a:avLst/>
          </a:prstGeom>
          <a:solidFill>
            <a:srgbClr val="052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b="1" dirty="0">
                <a:solidFill>
                  <a:schemeClr val="bg1"/>
                </a:solidFill>
              </a:rPr>
              <a:t>Work-X</a:t>
            </a:r>
            <a:r>
              <a:rPr kumimoji="1" lang="ja-JP" altLang="en-US" sz="2000" b="1" dirty="0">
                <a:solidFill>
                  <a:schemeClr val="bg1"/>
                </a:solidFill>
              </a:rPr>
              <a:t>戦略研勉強会</a:t>
            </a:r>
          </a:p>
        </p:txBody>
      </p:sp>
      <p:sp>
        <p:nvSpPr>
          <p:cNvPr id="14" name="テキスト ボックス 13">
            <a:extLst>
              <a:ext uri="{FF2B5EF4-FFF2-40B4-BE49-F238E27FC236}">
                <a16:creationId xmlns:a16="http://schemas.microsoft.com/office/drawing/2014/main" id="{2AC850C0-C78E-46D9-9984-5F6A8B7A872B}"/>
              </a:ext>
            </a:extLst>
          </p:cNvPr>
          <p:cNvSpPr txBox="1"/>
          <p:nvPr/>
        </p:nvSpPr>
        <p:spPr>
          <a:xfrm>
            <a:off x="0" y="633478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a:t>
            </a:r>
          </a:p>
        </p:txBody>
      </p:sp>
      <p:sp>
        <p:nvSpPr>
          <p:cNvPr id="5" name="テキスト ボックス 4">
            <a:extLst>
              <a:ext uri="{FF2B5EF4-FFF2-40B4-BE49-F238E27FC236}">
                <a16:creationId xmlns:a16="http://schemas.microsoft.com/office/drawing/2014/main" id="{33BDC28C-73B8-4FEA-9BE1-033ABBF8E5E8}"/>
              </a:ext>
            </a:extLst>
          </p:cNvPr>
          <p:cNvSpPr txBox="1"/>
          <p:nvPr/>
        </p:nvSpPr>
        <p:spPr>
          <a:xfrm>
            <a:off x="0" y="698852"/>
            <a:ext cx="12192000" cy="1015663"/>
          </a:xfrm>
          <a:prstGeom prst="rect">
            <a:avLst/>
          </a:prstGeom>
          <a:noFill/>
        </p:spPr>
        <p:txBody>
          <a:bodyPr wrap="square" rtlCol="0">
            <a:spAutoFit/>
          </a:bodyPr>
          <a:lstStyle/>
          <a:p>
            <a:pPr algn="ctr"/>
            <a:r>
              <a:rPr kumimoji="1" lang="en-US" altLang="ja-JP" sz="36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6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6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b="1" dirty="0">
                <a:latin typeface="Gill Sans Ultra Bold" panose="020B0A02020104020203" pitchFamily="34" charset="0"/>
                <a:ea typeface="BIZ UDP明朝 Medium" panose="02020500000000000000" pitchFamily="18" charset="-128"/>
              </a:rPr>
              <a:t>戦略研勉強会</a:t>
            </a:r>
            <a:endParaRPr lang="en-US" altLang="ja-JP" sz="3200" b="1" dirty="0">
              <a:latin typeface="Georgia Pro Black" panose="020B0604020202020204" pitchFamily="18" charset="0"/>
              <a:ea typeface="BIZ UDP明朝 Medium" panose="02020500000000000000" pitchFamily="18" charset="-128"/>
            </a:endParaRPr>
          </a:p>
          <a:p>
            <a:pPr algn="ctr"/>
            <a:endParaRPr lang="en-US" altLang="ja-JP" sz="2400" b="1" dirty="0">
              <a:solidFill>
                <a:srgbClr val="C00000"/>
              </a:solidFill>
              <a:latin typeface="Gill Sans Ultra Bold" panose="020B0A02020104020203" pitchFamily="34" charset="0"/>
              <a:ea typeface="BIZ UDP明朝 Medium" panose="02020500000000000000" pitchFamily="18" charset="-128"/>
            </a:endParaRPr>
          </a:p>
        </p:txBody>
      </p:sp>
      <p:graphicFrame>
        <p:nvGraphicFramePr>
          <p:cNvPr id="6" name="表 3">
            <a:extLst>
              <a:ext uri="{FF2B5EF4-FFF2-40B4-BE49-F238E27FC236}">
                <a16:creationId xmlns:a16="http://schemas.microsoft.com/office/drawing/2014/main" id="{1AB1B693-8A1C-4129-AC24-ACC69F5EB160}"/>
              </a:ext>
            </a:extLst>
          </p:cNvPr>
          <p:cNvGraphicFramePr>
            <a:graphicFrameLocks noGrp="1"/>
          </p:cNvGraphicFramePr>
          <p:nvPr>
            <p:extLst>
              <p:ext uri="{D42A27DB-BD31-4B8C-83A1-F6EECF244321}">
                <p14:modId xmlns:p14="http://schemas.microsoft.com/office/powerpoint/2010/main" val="3346029986"/>
              </p:ext>
            </p:extLst>
          </p:nvPr>
        </p:nvGraphicFramePr>
        <p:xfrm>
          <a:off x="0" y="1800457"/>
          <a:ext cx="12192000" cy="4497341"/>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743572">
                  <a:extLst>
                    <a:ext uri="{9D8B030D-6E8A-4147-A177-3AD203B41FA5}">
                      <a16:colId xmlns:a16="http://schemas.microsoft.com/office/drawing/2014/main" val="3620762904"/>
                    </a:ext>
                  </a:extLst>
                </a:gridCol>
                <a:gridCol w="8265738">
                  <a:extLst>
                    <a:ext uri="{9D8B030D-6E8A-4147-A177-3AD203B41FA5}">
                      <a16:colId xmlns:a16="http://schemas.microsoft.com/office/drawing/2014/main" val="2514353749"/>
                    </a:ext>
                  </a:extLst>
                </a:gridCol>
              </a:tblGrid>
              <a:tr h="264886">
                <a:tc>
                  <a:txBody>
                    <a:bodyPr/>
                    <a:lstStyle/>
                    <a:p>
                      <a:endParaRPr kumimoji="1" lang="ja-JP" altLang="en-US" sz="1600" dirty="0">
                        <a:solidFill>
                          <a:schemeClr val="accent2">
                            <a:lumMod val="20000"/>
                            <a:lumOff val="80000"/>
                          </a:schemeClr>
                        </a:solidFill>
                        <a:latin typeface="UD デジタル 教科書体 N-B" panose="02020700000000000000" pitchFamily="17" charset="-128"/>
                        <a:ea typeface="UD デジタル 教科書体 N-B" panose="02020700000000000000" pitchFamily="17" charset="-128"/>
                      </a:endParaRPr>
                    </a:p>
                  </a:txBody>
                  <a:tcPr anchor="ctr">
                    <a:solidFill>
                      <a:srgbClr val="C00000"/>
                    </a:solidFill>
                  </a:tcPr>
                </a:tc>
                <a:tc>
                  <a:txBody>
                    <a:bodyPr/>
                    <a:lstStyle/>
                    <a:p>
                      <a:pPr algn="ctr"/>
                      <a:r>
                        <a:rPr kumimoji="1" lang="ja-JP" altLang="en-US" sz="2400" dirty="0">
                          <a:solidFill>
                            <a:schemeClr val="bg1"/>
                          </a:solidFill>
                          <a:latin typeface="UD デジタル 教科書体 N-B" panose="02020700000000000000" pitchFamily="17" charset="-128"/>
                          <a:ea typeface="UD デジタル 教科書体 N-B" panose="02020700000000000000" pitchFamily="17" charset="-128"/>
                        </a:rPr>
                        <a:t>開催日</a:t>
                      </a:r>
                    </a:p>
                  </a:txBody>
                  <a:tcPr anchor="ctr">
                    <a:solidFill>
                      <a:srgbClr val="C00000"/>
                    </a:solidFill>
                  </a:tcPr>
                </a:tc>
                <a:tc>
                  <a:txBody>
                    <a:bodyPr/>
                    <a:lstStyle/>
                    <a:p>
                      <a:pPr algn="ctr"/>
                      <a:r>
                        <a:rPr kumimoji="1" lang="ja-JP" altLang="en-US" sz="2400" dirty="0">
                          <a:solidFill>
                            <a:schemeClr val="bg1"/>
                          </a:solidFill>
                          <a:latin typeface="UD デジタル 教科書体 N-B" panose="02020700000000000000" pitchFamily="17" charset="-128"/>
                          <a:ea typeface="UD デジタル 教科書体 N-B" panose="02020700000000000000" pitchFamily="17" charset="-128"/>
                        </a:rPr>
                        <a:t>タイトル</a:t>
                      </a:r>
                    </a:p>
                  </a:txBody>
                  <a:tcPr anchor="ctr">
                    <a:solidFill>
                      <a:srgbClr val="C00000"/>
                    </a:solidFill>
                  </a:tcPr>
                </a:tc>
                <a:extLst>
                  <a:ext uri="{0D108BD9-81ED-4DB2-BD59-A6C34878D82A}">
                    <a16:rowId xmlns:a16="http://schemas.microsoft.com/office/drawing/2014/main" val="252877368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第９回</a:t>
                      </a:r>
                    </a:p>
                  </a:txBody>
                  <a:tcPr anchor="ctr">
                    <a:solidFill>
                      <a:schemeClr val="accent4">
                        <a:lumMod val="40000"/>
                        <a:lumOff val="60000"/>
                      </a:schemeClr>
                    </a:solidFill>
                  </a:tcP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２０２３年１月</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５日</a:t>
                      </a:r>
                    </a:p>
                  </a:txBody>
                  <a:tcPr anchor="ctr">
                    <a:solidFill>
                      <a:schemeClr val="accent4">
                        <a:lumMod val="40000"/>
                        <a:lumOff val="60000"/>
                      </a:schemeClr>
                    </a:solidFill>
                  </a:tcP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航空・宇宙 </a:t>
                      </a:r>
                      <a:r>
                        <a:rPr kumimoji="1" lang="ja-JP" altLang="en-US" sz="1800" b="1" dirty="0">
                          <a:latin typeface="BIZ UDP明朝 Medium" panose="02020500000000000000" pitchFamily="18" charset="-128"/>
                          <a:ea typeface="BIZ UDP明朝 Medium" panose="02020500000000000000" pitchFamily="18" charset="-128"/>
                        </a:rPr>
                        <a:t>～人工衛星、無人機、極超音速～</a:t>
                      </a:r>
                    </a:p>
                  </a:txBody>
                  <a:tcPr anchor="ctr">
                    <a:solidFill>
                      <a:schemeClr val="accent4">
                        <a:lumMod val="40000"/>
                        <a:lumOff val="60000"/>
                      </a:schemeClr>
                    </a:solidFill>
                  </a:tcPr>
                </a:tc>
                <a:extLst>
                  <a:ext uri="{0D108BD9-81ED-4DB2-BD59-A6C34878D82A}">
                    <a16:rowId xmlns:a16="http://schemas.microsoft.com/office/drawing/2014/main" val="195248029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回</a:t>
                      </a:r>
                    </a:p>
                  </a:txBody>
                  <a:tcPr anchor="ctr">
                    <a:solidFill>
                      <a:schemeClr val="accent5">
                        <a:lumMod val="60000"/>
                        <a:lumOff val="40000"/>
                      </a:schemeClr>
                    </a:solidFill>
                  </a:tcP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a:t>
                      </a:r>
                      <a:r>
                        <a:rPr kumimoji="1" lang="ja-JP" altLang="en-US" sz="2000" b="1" dirty="0">
                          <a:latin typeface="BIZ UDP明朝 Medium" panose="02020500000000000000" pitchFamily="18" charset="-128"/>
                          <a:ea typeface="BIZ UDP明朝 Medium" panose="02020500000000000000" pitchFamily="18" charset="-128"/>
                        </a:rPr>
                        <a:t>３年２月１０日</a:t>
                      </a:r>
                    </a:p>
                  </a:txBody>
                  <a:tcPr anchor="ctr">
                    <a:solidFill>
                      <a:schemeClr val="accent5">
                        <a:lumMod val="60000"/>
                        <a:lumOff val="40000"/>
                      </a:schemeClr>
                    </a:solidFill>
                  </a:tcP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アップサイクル技術</a:t>
                      </a:r>
                      <a:r>
                        <a:rPr kumimoji="1" lang="en-US" altLang="ja-JP" sz="2800" b="1" dirty="0">
                          <a:latin typeface="BIZ UDP明朝 Medium" panose="02020500000000000000" pitchFamily="18" charset="-128"/>
                          <a:ea typeface="BIZ UDP明朝 Medium" panose="02020500000000000000" pitchFamily="18" charset="-128"/>
                        </a:rPr>
                        <a:t> </a:t>
                      </a:r>
                      <a:r>
                        <a:rPr kumimoji="1" lang="ja-JP" altLang="en-US" sz="1800" b="1" dirty="0">
                          <a:latin typeface="BIZ UDP明朝 Medium" panose="02020500000000000000" pitchFamily="18" charset="-128"/>
                          <a:ea typeface="BIZ UDP明朝 Medium" panose="02020500000000000000" pitchFamily="18" charset="-128"/>
                        </a:rPr>
                        <a:t>～技術フォーサイトレポート解説＋～</a:t>
                      </a:r>
                      <a:endParaRPr kumimoji="1" lang="ja-JP" altLang="en-US" sz="2000" b="1" dirty="0">
                        <a:latin typeface="BIZ UDP明朝 Medium" panose="02020500000000000000" pitchFamily="18" charset="-128"/>
                        <a:ea typeface="BIZ UDP明朝 Medium" panose="02020500000000000000" pitchFamily="18" charset="-128"/>
                      </a:endParaRPr>
                    </a:p>
                  </a:txBody>
                  <a:tcPr anchor="ctr">
                    <a:solidFill>
                      <a:schemeClr val="accent5">
                        <a:lumMod val="60000"/>
                        <a:lumOff val="40000"/>
                      </a:schemeClr>
                    </a:solidFill>
                  </a:tcPr>
                </a:tc>
                <a:extLst>
                  <a:ext uri="{0D108BD9-81ED-4DB2-BD59-A6C34878D82A}">
                    <a16:rowId xmlns:a16="http://schemas.microsoft.com/office/drawing/2014/main" val="1587892137"/>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11</a:t>
                      </a:r>
                      <a:r>
                        <a:rPr kumimoji="1" lang="ja-JP" altLang="en-US" sz="2000" b="1" dirty="0">
                          <a:latin typeface="BIZ UDP明朝 Medium" panose="02020500000000000000" pitchFamily="18" charset="-128"/>
                          <a:ea typeface="BIZ UDP明朝 Medium" panose="02020500000000000000" pitchFamily="18" charset="-128"/>
                        </a:rPr>
                        <a:t>回</a:t>
                      </a:r>
                    </a:p>
                  </a:txBody>
                  <a:tcPr anchor="ctr">
                    <a:solidFill>
                      <a:schemeClr val="tx2">
                        <a:lumMod val="60000"/>
                        <a:lumOff val="40000"/>
                      </a:schemeClr>
                    </a:solidFill>
                  </a:tcP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２０２３年</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24</a:t>
                      </a:r>
                      <a:r>
                        <a:rPr kumimoji="1" lang="ja-JP" altLang="en-US" sz="2000" b="1" dirty="0">
                          <a:latin typeface="BIZ UDP明朝 Medium" panose="02020500000000000000" pitchFamily="18" charset="-128"/>
                          <a:ea typeface="BIZ UDP明朝 Medium" panose="02020500000000000000" pitchFamily="18" charset="-128"/>
                        </a:rPr>
                        <a:t>日</a:t>
                      </a:r>
                    </a:p>
                  </a:txBody>
                  <a:tcPr anchor="ctr">
                    <a:solidFill>
                      <a:schemeClr val="tx2">
                        <a:lumMod val="60000"/>
                        <a:lumOff val="40000"/>
                      </a:schemeClr>
                    </a:solidFill>
                  </a:tcP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ジェネレーティブ</a:t>
                      </a:r>
                      <a:r>
                        <a:rPr kumimoji="1" lang="en-US" altLang="ja-JP" sz="2800" b="1" dirty="0">
                          <a:latin typeface="BIZ UDP明朝 Medium" panose="02020500000000000000" pitchFamily="18" charset="-128"/>
                          <a:ea typeface="BIZ UDP明朝 Medium" panose="02020500000000000000" pitchFamily="18" charset="-128"/>
                        </a:rPr>
                        <a:t>AI </a:t>
                      </a:r>
                      <a:r>
                        <a:rPr kumimoji="1" lang="ja-JP" altLang="en-US" sz="1800" b="1" dirty="0">
                          <a:latin typeface="BIZ UDP明朝 Medium" panose="02020500000000000000" pitchFamily="18" charset="-128"/>
                          <a:ea typeface="BIZ UDP明朝 Medium" panose="02020500000000000000" pitchFamily="18" charset="-128"/>
                        </a:rPr>
                        <a:t>～画像生成、ボット、ディープフェイク～</a:t>
                      </a:r>
                    </a:p>
                  </a:txBody>
                  <a:tcPr anchor="ctr">
                    <a:solidFill>
                      <a:schemeClr val="tx2">
                        <a:lumMod val="60000"/>
                        <a:lumOff val="40000"/>
                      </a:schemeClr>
                    </a:solidFill>
                  </a:tcPr>
                </a:tc>
                <a:extLst>
                  <a:ext uri="{0D108BD9-81ED-4DB2-BD59-A6C34878D82A}">
                    <a16:rowId xmlns:a16="http://schemas.microsoft.com/office/drawing/2014/main" val="1443243957"/>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12</a:t>
                      </a:r>
                      <a:r>
                        <a:rPr kumimoji="1" lang="ja-JP" altLang="en-US" sz="2000" b="1" dirty="0">
                          <a:latin typeface="BIZ UDP明朝 Medium" panose="02020500000000000000" pitchFamily="18" charset="-128"/>
                          <a:ea typeface="BIZ UDP明朝 Medium" panose="02020500000000000000" pitchFamily="18" charset="-128"/>
                        </a:rPr>
                        <a:t>回</a:t>
                      </a:r>
                    </a:p>
                  </a:txBody>
                  <a:tcPr anchor="ctr">
                    <a:solidFill>
                      <a:schemeClr val="accent6">
                        <a:lumMod val="40000"/>
                        <a:lumOff val="60000"/>
                      </a:schemeClr>
                    </a:solidFill>
                  </a:tcP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a:t>
                      </a:r>
                      <a:r>
                        <a:rPr kumimoji="1" lang="ja-JP" altLang="en-US" sz="2000" b="1" dirty="0">
                          <a:latin typeface="BIZ UDP明朝 Medium" panose="02020500000000000000" pitchFamily="18" charset="-128"/>
                          <a:ea typeface="BIZ UDP明朝 Medium" panose="02020500000000000000" pitchFamily="18" charset="-128"/>
                        </a:rPr>
                        <a:t>３年</a:t>
                      </a:r>
                      <a:r>
                        <a:rPr kumimoji="1" lang="en-US" altLang="ja-JP" sz="2000" b="1" dirty="0">
                          <a:latin typeface="BIZ UDP明朝 Medium" panose="02020500000000000000" pitchFamily="18" charset="-128"/>
                          <a:ea typeface="BIZ UDP明朝 Medium" panose="02020500000000000000" pitchFamily="18" charset="-128"/>
                        </a:rPr>
                        <a:t>3</a:t>
                      </a:r>
                      <a:r>
                        <a:rPr kumimoji="1" lang="ja-JP" altLang="en-US" sz="2000" b="1" dirty="0">
                          <a:latin typeface="BIZ UDP明朝 Medium" panose="02020500000000000000" pitchFamily="18" charset="-128"/>
                          <a:ea typeface="BIZ UDP明朝 Medium" panose="02020500000000000000" pitchFamily="18" charset="-128"/>
                        </a:rPr>
                        <a:t>月２４日</a:t>
                      </a:r>
                    </a:p>
                  </a:txBody>
                  <a:tcPr anchor="ctr">
                    <a:solidFill>
                      <a:schemeClr val="accent6">
                        <a:lumMod val="40000"/>
                        <a:lumOff val="60000"/>
                      </a:schemeClr>
                    </a:solidFill>
                  </a:tcP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次世代原子力 </a:t>
                      </a:r>
                      <a:r>
                        <a:rPr kumimoji="1" lang="ja-JP" altLang="en-US" sz="1800" b="1" dirty="0">
                          <a:latin typeface="BIZ UDP明朝 Medium" panose="02020500000000000000" pitchFamily="18" charset="-128"/>
                          <a:ea typeface="BIZ UDP明朝 Medium" panose="02020500000000000000" pitchFamily="18" charset="-128"/>
                        </a:rPr>
                        <a:t>～新型炉の動向と核廃棄物問題～</a:t>
                      </a:r>
                      <a:endParaRPr kumimoji="1" lang="ja-JP" altLang="en-US" sz="1600" b="1" dirty="0">
                        <a:latin typeface="BIZ UDP明朝 Medium" panose="02020500000000000000" pitchFamily="18" charset="-128"/>
                        <a:ea typeface="BIZ UDP明朝 Medium" panose="02020500000000000000" pitchFamily="18" charset="-128"/>
                      </a:endParaRPr>
                    </a:p>
                  </a:txBody>
                  <a:tcPr anchor="ctr">
                    <a:solidFill>
                      <a:schemeClr val="accent6">
                        <a:lumMod val="40000"/>
                        <a:lumOff val="60000"/>
                      </a:schemeClr>
                    </a:solidFill>
                  </a:tcPr>
                </a:tc>
                <a:extLst>
                  <a:ext uri="{0D108BD9-81ED-4DB2-BD59-A6C34878D82A}">
                    <a16:rowId xmlns:a16="http://schemas.microsoft.com/office/drawing/2014/main" val="2262407264"/>
                  </a:ext>
                </a:extLst>
              </a:tr>
              <a:tr h="764736">
                <a:tc gridSpan="3">
                  <a:txBody>
                    <a:bodyPr/>
                    <a:lstStyle/>
                    <a:p>
                      <a:pPr algn="ctr"/>
                      <a:r>
                        <a:rPr kumimoji="1" lang="en-US" altLang="ja-JP" sz="3200" b="1" dirty="0">
                          <a:solidFill>
                            <a:schemeClr val="tx1">
                              <a:lumMod val="95000"/>
                            </a:schemeClr>
                          </a:solidFill>
                          <a:latin typeface="UD デジタル 教科書体 NK-B" panose="02020700000000000000" pitchFamily="18" charset="-128"/>
                          <a:ea typeface="UD デジタル 教科書体 NK-B" panose="02020700000000000000" pitchFamily="18" charset="-128"/>
                        </a:rPr>
                        <a:t>2024</a:t>
                      </a:r>
                      <a:r>
                        <a:rPr kumimoji="1" lang="ja-JP" altLang="en-US" sz="3200" b="1" dirty="0">
                          <a:solidFill>
                            <a:schemeClr val="tx1">
                              <a:lumMod val="95000"/>
                            </a:schemeClr>
                          </a:solidFill>
                          <a:latin typeface="UD デジタル 教科書体 NK-B" panose="02020700000000000000" pitchFamily="18" charset="-128"/>
                          <a:ea typeface="UD デジタル 教科書体 NK-B" panose="02020700000000000000" pitchFamily="18" charset="-128"/>
                        </a:rPr>
                        <a:t>年度</a:t>
                      </a:r>
                    </a:p>
                  </a:txBody>
                  <a:tcPr anchor="b">
                    <a:solidFill>
                      <a:srgbClr val="FFC000"/>
                    </a:solidFill>
                  </a:tcPr>
                </a:tc>
                <a:tc hMerge="1">
                  <a:txBody>
                    <a:bodyPr/>
                    <a:lstStyle/>
                    <a:p>
                      <a:pPr algn="ctr"/>
                      <a:endParaRPr kumimoji="1" lang="ja-JP" altLang="en-US" sz="2000" b="1" dirty="0">
                        <a:latin typeface="BIZ UDP明朝 Medium" panose="02020500000000000000" pitchFamily="18" charset="-128"/>
                        <a:ea typeface="BIZ UDP明朝 Medium" panose="02020500000000000000" pitchFamily="18" charset="-128"/>
                      </a:endParaRPr>
                    </a:p>
                  </a:txBody>
                  <a:tcPr anchor="ctr"/>
                </a:tc>
                <a:tc hMerge="1">
                  <a:txBody>
                    <a:bodyPr/>
                    <a:lstStyle/>
                    <a:p>
                      <a:pPr algn="ctr"/>
                      <a:endParaRPr kumimoji="1" lang="ja-JP" altLang="en-US" sz="24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579287589"/>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12</a:t>
                      </a:r>
                      <a:r>
                        <a:rPr kumimoji="1" lang="ja-JP" altLang="en-US" sz="2000" b="1" dirty="0">
                          <a:latin typeface="BIZ UDP明朝 Medium" panose="02020500000000000000" pitchFamily="18" charset="-128"/>
                          <a:ea typeface="BIZ UDP明朝 Medium" panose="02020500000000000000" pitchFamily="18" charset="-128"/>
                        </a:rPr>
                        <a:t>回</a:t>
                      </a:r>
                    </a:p>
                  </a:txBody>
                  <a:tcPr anchor="ctr">
                    <a:solidFill>
                      <a:schemeClr val="accent3">
                        <a:lumMod val="60000"/>
                        <a:lumOff val="40000"/>
                      </a:schemeClr>
                    </a:solidFill>
                  </a:tcP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2023</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4</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solidFill>
                      <a:schemeClr val="accent3">
                        <a:lumMod val="60000"/>
                        <a:lumOff val="40000"/>
                      </a:schemeClr>
                    </a:solidFill>
                  </a:tcP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「老化」の研究最前線 </a:t>
                      </a:r>
                      <a:r>
                        <a:rPr kumimoji="1" lang="ja-JP" altLang="en-US" sz="1800" b="1" dirty="0">
                          <a:latin typeface="BIZ UDP明朝 Medium" panose="02020500000000000000" pitchFamily="18" charset="-128"/>
                          <a:ea typeface="BIZ UDP明朝 Medium" panose="02020500000000000000" pitchFamily="18" charset="-128"/>
                        </a:rPr>
                        <a:t>～老化細胞、抗老化薬～</a:t>
                      </a:r>
                      <a:endParaRPr kumimoji="1" lang="ja-JP" altLang="en-US" sz="2400" b="1" dirty="0">
                        <a:latin typeface="BIZ UDP明朝 Medium" panose="02020500000000000000" pitchFamily="18" charset="-128"/>
                        <a:ea typeface="BIZ UDP明朝 Medium" panose="02020500000000000000" pitchFamily="18" charset="-128"/>
                      </a:endParaRPr>
                    </a:p>
                  </a:txBody>
                  <a:tcPr anchor="ctr">
                    <a:solidFill>
                      <a:schemeClr val="accent3">
                        <a:lumMod val="60000"/>
                        <a:lumOff val="40000"/>
                      </a:schemeClr>
                    </a:solidFill>
                  </a:tcPr>
                </a:tc>
                <a:extLst>
                  <a:ext uri="{0D108BD9-81ED-4DB2-BD59-A6C34878D82A}">
                    <a16:rowId xmlns:a16="http://schemas.microsoft.com/office/drawing/2014/main" val="1361903158"/>
                  </a:ext>
                </a:extLst>
              </a:tr>
            </a:tbl>
          </a:graphicData>
        </a:graphic>
      </p:graphicFrame>
      <p:pic>
        <p:nvPicPr>
          <p:cNvPr id="7" name="Picture 9" descr="MCj04244660000[1]">
            <a:extLst>
              <a:ext uri="{FF2B5EF4-FFF2-40B4-BE49-F238E27FC236}">
                <a16:creationId xmlns:a16="http://schemas.microsoft.com/office/drawing/2014/main" id="{3A87FEC6-C69C-4537-BDD8-7AD8E1D60D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313" y="570939"/>
            <a:ext cx="1282134" cy="110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12">
            <a:extLst>
              <a:ext uri="{FF2B5EF4-FFF2-40B4-BE49-F238E27FC236}">
                <a16:creationId xmlns:a16="http://schemas.microsoft.com/office/drawing/2014/main" id="{261BB0B8-270F-45F3-8A2D-C0419DCD4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853692">
            <a:off x="3590451" y="1452714"/>
            <a:ext cx="1792287"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線コネクタ 2">
            <a:extLst>
              <a:ext uri="{FF2B5EF4-FFF2-40B4-BE49-F238E27FC236}">
                <a16:creationId xmlns:a16="http://schemas.microsoft.com/office/drawing/2014/main" id="{0A112DBA-6A0E-4532-AC65-EDEDF4F29F6B}"/>
              </a:ext>
            </a:extLst>
          </p:cNvPr>
          <p:cNvCxnSpPr>
            <a:cxnSpLocks/>
          </p:cNvCxnSpPr>
          <p:nvPr/>
        </p:nvCxnSpPr>
        <p:spPr>
          <a:xfrm>
            <a:off x="0" y="4897996"/>
            <a:ext cx="12191568" cy="0"/>
          </a:xfrm>
          <a:prstGeom prst="line">
            <a:avLst/>
          </a:prstGeom>
          <a:ln w="76200">
            <a:solidFill>
              <a:srgbClr val="002060"/>
            </a:solidFill>
            <a:prstDash val="lgDashDotDot"/>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059719"/>
      </p:ext>
    </p:extLst>
  </p:cSld>
  <p:clrMapOvr>
    <a:masterClrMapping/>
  </p:clrMapOvr>
  <p:transition spd="slow" advClick="0" advTm="10000">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E4495AE-CA81-7AB5-1E55-A35E2FED775F}"/>
              </a:ext>
            </a:extLst>
          </p:cNvPr>
          <p:cNvPicPr>
            <a:picLocks noChangeAspect="1"/>
          </p:cNvPicPr>
          <p:nvPr/>
        </p:nvPicPr>
        <p:blipFill>
          <a:blip r:embed="rId2"/>
          <a:stretch>
            <a:fillRect/>
          </a:stretch>
        </p:blipFill>
        <p:spPr>
          <a:xfrm>
            <a:off x="0" y="11906"/>
            <a:ext cx="12192000" cy="6834188"/>
          </a:xfrm>
          <a:prstGeom prst="rect">
            <a:avLst/>
          </a:prstGeom>
        </p:spPr>
      </p:pic>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1631216"/>
          </a:xfrm>
          <a:prstGeom prst="rect">
            <a:avLst/>
          </a:prstGeom>
          <a:solidFill>
            <a:srgbClr val="052F61"/>
          </a:solidFill>
        </p:spPr>
        <p:txBody>
          <a:bodyPr wrap="square" rtlCol="0">
            <a:spAutoFit/>
          </a:bodyPr>
          <a:lstStyle/>
          <a:p>
            <a:pPr algn="ctr"/>
            <a:r>
              <a:rPr kumimoji="1" lang="ja-JP" altLang="en-US" sz="3200" b="1" dirty="0">
                <a:solidFill>
                  <a:schemeClr val="bg1"/>
                </a:solidFill>
                <a:latin typeface="Meiryo UI" panose="020B0604030504040204" pitchFamily="50" charset="-128"/>
                <a:ea typeface="Meiryo UI" panose="020B0604030504040204" pitchFamily="50" charset="-128"/>
              </a:rPr>
              <a:t>低軌道～成層圏に注目</a:t>
            </a:r>
            <a:endParaRPr kumimoji="1" lang="en-US" altLang="ja-JP" sz="3200" b="1" dirty="0">
              <a:solidFill>
                <a:schemeClr val="bg1"/>
              </a:solidFill>
              <a:latin typeface="Meiryo UI" panose="020B0604030504040204" pitchFamily="50" charset="-128"/>
              <a:ea typeface="Meiryo UI" panose="020B0604030504040204" pitchFamily="50" charset="-128"/>
            </a:endParaRPr>
          </a:p>
          <a:p>
            <a:pPr algn="ctr"/>
            <a:endParaRPr kumimoji="1" lang="en-US" altLang="ja-JP" sz="1200" b="1" dirty="0">
              <a:solidFill>
                <a:schemeClr val="bg1"/>
              </a:solidFill>
              <a:latin typeface="Meiryo UI" panose="020B0604030504040204" pitchFamily="50" charset="-128"/>
              <a:ea typeface="Meiryo UI" panose="020B0604030504040204" pitchFamily="50" charset="-128"/>
            </a:endParaRPr>
          </a:p>
          <a:p>
            <a:pPr algn="ctr"/>
            <a:r>
              <a:rPr lang="ja-JP" altLang="en-US" sz="2800" b="1" dirty="0">
                <a:solidFill>
                  <a:srgbClr val="FFC000"/>
                </a:solidFill>
                <a:latin typeface="Meiryo UI" panose="020B0604030504040204" pitchFamily="50" charset="-128"/>
                <a:ea typeface="Meiryo UI" panose="020B0604030504040204" pitchFamily="50" charset="-128"/>
              </a:rPr>
              <a:t>低軌道</a:t>
            </a:r>
            <a:r>
              <a:rPr lang="ja-JP" altLang="en-US" sz="2800" b="1" dirty="0">
                <a:solidFill>
                  <a:schemeClr val="bg1"/>
                </a:solidFill>
                <a:latin typeface="Meiryo UI" panose="020B0604030504040204" pitchFamily="50" charset="-128"/>
                <a:ea typeface="Meiryo UI" panose="020B0604030504040204" pitchFamily="50" charset="-128"/>
              </a:rPr>
              <a:t>～小型衛星群、北斗の低軌道衛星システム</a:t>
            </a:r>
            <a:endParaRPr lang="en-US" altLang="ja-JP" sz="2800" b="1" dirty="0">
              <a:solidFill>
                <a:schemeClr val="bg1"/>
              </a:solidFill>
              <a:latin typeface="Meiryo UI" panose="020B0604030504040204" pitchFamily="50" charset="-128"/>
              <a:ea typeface="Meiryo UI" panose="020B0604030504040204" pitchFamily="50" charset="-128"/>
            </a:endParaRPr>
          </a:p>
          <a:p>
            <a:pPr algn="ctr"/>
            <a:r>
              <a:rPr kumimoji="1" lang="ja-JP" altLang="en-US" sz="2800" b="1" dirty="0">
                <a:solidFill>
                  <a:srgbClr val="FF0000"/>
                </a:solidFill>
                <a:latin typeface="Meiryo UI" panose="020B0604030504040204" pitchFamily="50" charset="-128"/>
                <a:ea typeface="Meiryo UI" panose="020B0604030504040204" pitchFamily="50" charset="-128"/>
              </a:rPr>
              <a:t>成層圏</a:t>
            </a:r>
            <a:r>
              <a:rPr kumimoji="1" lang="ja-JP" altLang="en-US" sz="2800" b="1" dirty="0">
                <a:solidFill>
                  <a:schemeClr val="bg1"/>
                </a:solidFill>
                <a:latin typeface="Meiryo UI" panose="020B0604030504040204" pitchFamily="50" charset="-128"/>
                <a:ea typeface="Meiryo UI" panose="020B0604030504040204" pitchFamily="50" charset="-128"/>
              </a:rPr>
              <a:t>～</a:t>
            </a:r>
            <a:r>
              <a:rPr lang="ja-JP" altLang="en-US" sz="2800" b="1" dirty="0">
                <a:solidFill>
                  <a:schemeClr val="bg1"/>
                </a:solidFill>
                <a:latin typeface="Meiryo UI" panose="020B0604030504040204" pitchFamily="50" charset="-128"/>
                <a:ea typeface="Meiryo UI" panose="020B0604030504040204" pitchFamily="50" charset="-128"/>
              </a:rPr>
              <a:t>無人監視・観測、高度飛行船、高高度擬似衛星</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3925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1">
                    <a:lumMod val="40000"/>
                    <a:lumOff val="60000"/>
                  </a:schemeClr>
                </a:solidFill>
                <a:latin typeface="Meiryo UI" panose="020B0604030504040204" pitchFamily="50" charset="-128"/>
                <a:ea typeface="Meiryo UI" panose="020B0604030504040204" pitchFamily="50" charset="-128"/>
              </a:rPr>
              <a:t>１</a:t>
            </a:r>
          </a:p>
        </p:txBody>
      </p:sp>
      <p:sp>
        <p:nvSpPr>
          <p:cNvPr id="3" name="テキスト ボックス 2"/>
          <p:cNvSpPr txBox="1"/>
          <p:nvPr/>
        </p:nvSpPr>
        <p:spPr>
          <a:xfrm>
            <a:off x="1424988" y="2767280"/>
            <a:ext cx="9378099" cy="1569660"/>
          </a:xfrm>
          <a:prstGeom prst="rect">
            <a:avLst/>
          </a:prstGeom>
          <a:noFill/>
        </p:spPr>
        <p:txBody>
          <a:bodyPr wrap="square" rtlCol="0">
            <a:spAutoFit/>
          </a:bodyPr>
          <a:lstStyle/>
          <a:p>
            <a:pPr algn="ctr"/>
            <a:r>
              <a:rPr kumimoji="1" lang="ja-JP" altLang="en-US" sz="9600" dirty="0">
                <a:solidFill>
                  <a:schemeClr val="accent3">
                    <a:lumMod val="50000"/>
                  </a:schemeClr>
                </a:solidFill>
                <a:latin typeface="Yet R" panose="02030504000101010101" pitchFamily="18" charset="-127"/>
                <a:ea typeface="Yet R" panose="02030504000101010101" pitchFamily="18" charset="-127"/>
              </a:rPr>
              <a:t>人工衛星</a:t>
            </a:r>
            <a:endParaRPr kumimoji="1" lang="en-US" altLang="ja-JP" sz="4000" dirty="0">
              <a:solidFill>
                <a:schemeClr val="accent3">
                  <a:lumMod val="50000"/>
                </a:schemeClr>
              </a:solidFill>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048719774"/>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704466-96D9-4519-A38B-7436D4BD89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46520</TotalTime>
  <Words>1525</Words>
  <Application>Microsoft Office PowerPoint</Application>
  <PresentationFormat>ワイド画面</PresentationFormat>
  <Paragraphs>206</Paragraphs>
  <Slides>30</Slides>
  <Notes>2</Notes>
  <HiddenSlides>0</HiddenSlides>
  <MMClips>0</MMClips>
  <ScaleCrop>false</ScaleCrop>
  <HeadingPairs>
    <vt:vector size="6" baseType="variant">
      <vt:variant>
        <vt:lpstr>使用されているフォント</vt:lpstr>
      </vt:variant>
      <vt:variant>
        <vt:i4>29</vt:i4>
      </vt:variant>
      <vt:variant>
        <vt:lpstr>テーマ</vt:lpstr>
      </vt:variant>
      <vt:variant>
        <vt:i4>1</vt:i4>
      </vt:variant>
      <vt:variant>
        <vt:lpstr>スライド タイトル</vt:lpstr>
      </vt:variant>
      <vt:variant>
        <vt:i4>30</vt:i4>
      </vt:variant>
    </vt:vector>
  </HeadingPairs>
  <TitlesOfParts>
    <vt:vector size="60" baseType="lpstr">
      <vt:lpstr>BIZ UDPゴシック</vt:lpstr>
      <vt:lpstr>BIZ UDP明朝 Medium</vt:lpstr>
      <vt:lpstr>D-DIN-Bold</vt:lpstr>
      <vt:lpstr>helvetica neue</vt:lpstr>
      <vt:lpstr>HGPｺﾞｼｯｸE</vt:lpstr>
      <vt:lpstr>HGP創英角ｺﾞｼｯｸUB</vt:lpstr>
      <vt:lpstr>HGS創英角ｺﾞｼｯｸUB</vt:lpstr>
      <vt:lpstr>HGS創英角ﾎﾟｯﾌﾟ体</vt:lpstr>
      <vt:lpstr>Meiryo UI</vt:lpstr>
      <vt:lpstr>Microsoft YaHei</vt:lpstr>
      <vt:lpstr>UD デジタル 教科書体 N-B</vt:lpstr>
      <vt:lpstr>UD Digi Kyokasho NK-B</vt:lpstr>
      <vt:lpstr>UD Digi Kyokasho NK-B</vt:lpstr>
      <vt:lpstr>UD デジタル 教科書体 NK-R</vt:lpstr>
      <vt:lpstr>UD デジタル 教科書体 NP-R</vt:lpstr>
      <vt:lpstr>UD デジタル 教科書体 N-R</vt:lpstr>
      <vt:lpstr>Yet R</vt:lpstr>
      <vt:lpstr>メイリオ</vt:lpstr>
      <vt:lpstr>游ゴシック</vt:lpstr>
      <vt:lpstr>72 Black</vt:lpstr>
      <vt:lpstr>Amasis MT Pro Black</vt:lpstr>
      <vt:lpstr>Amasis MT Pro Medium</vt:lpstr>
      <vt:lpstr>Arial</vt:lpstr>
      <vt:lpstr>Arial Black</vt:lpstr>
      <vt:lpstr>Calibri</vt:lpstr>
      <vt:lpstr>Calibri Light</vt:lpstr>
      <vt:lpstr>Georgia Pro Black</vt:lpstr>
      <vt:lpstr>Gill Sans Ultra Bold</vt:lpstr>
      <vt:lpstr>Wingdings</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193</cp:revision>
  <cp:lastPrinted>2023-01-18T07:12:10Z</cp:lastPrinted>
  <dcterms:created xsi:type="dcterms:W3CDTF">2022-08-09T21:58:50Z</dcterms:created>
  <dcterms:modified xsi:type="dcterms:W3CDTF">2023-04-30T22:51:07Z</dcterms:modified>
</cp:coreProperties>
</file>